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64"/>
  </p:notesMasterIdLst>
  <p:handoutMasterIdLst>
    <p:handoutMasterId r:id="rId165"/>
  </p:handoutMasterIdLst>
  <p:sldIdLst>
    <p:sldId id="289" r:id="rId2"/>
    <p:sldId id="442" r:id="rId3"/>
    <p:sldId id="256" r:id="rId4"/>
    <p:sldId id="281" r:id="rId5"/>
    <p:sldId id="260" r:id="rId6"/>
    <p:sldId id="265" r:id="rId7"/>
    <p:sldId id="266" r:id="rId8"/>
    <p:sldId id="268" r:id="rId9"/>
    <p:sldId id="267" r:id="rId10"/>
    <p:sldId id="257" r:id="rId11"/>
    <p:sldId id="273" r:id="rId12"/>
    <p:sldId id="259" r:id="rId13"/>
    <p:sldId id="441" r:id="rId14"/>
    <p:sldId id="261" r:id="rId15"/>
    <p:sldId id="262" r:id="rId16"/>
    <p:sldId id="263" r:id="rId17"/>
    <p:sldId id="269" r:id="rId18"/>
    <p:sldId id="264" r:id="rId19"/>
    <p:sldId id="270" r:id="rId20"/>
    <p:sldId id="272" r:id="rId21"/>
    <p:sldId id="271" r:id="rId22"/>
    <p:sldId id="274" r:id="rId23"/>
    <p:sldId id="275" r:id="rId24"/>
    <p:sldId id="278" r:id="rId25"/>
    <p:sldId id="276" r:id="rId26"/>
    <p:sldId id="290" r:id="rId27"/>
    <p:sldId id="295" r:id="rId28"/>
    <p:sldId id="296" r:id="rId29"/>
    <p:sldId id="297" r:id="rId30"/>
    <p:sldId id="367" r:id="rId31"/>
    <p:sldId id="368" r:id="rId32"/>
    <p:sldId id="370" r:id="rId33"/>
    <p:sldId id="445" r:id="rId34"/>
    <p:sldId id="371" r:id="rId35"/>
    <p:sldId id="435" r:id="rId36"/>
    <p:sldId id="373" r:id="rId37"/>
    <p:sldId id="375" r:id="rId38"/>
    <p:sldId id="446" r:id="rId39"/>
    <p:sldId id="447" r:id="rId40"/>
    <p:sldId id="448" r:id="rId41"/>
    <p:sldId id="380" r:id="rId42"/>
    <p:sldId id="376" r:id="rId43"/>
    <p:sldId id="377" r:id="rId44"/>
    <p:sldId id="379" r:id="rId45"/>
    <p:sldId id="381" r:id="rId46"/>
    <p:sldId id="382" r:id="rId47"/>
    <p:sldId id="383" r:id="rId48"/>
    <p:sldId id="384" r:id="rId49"/>
    <p:sldId id="449" r:id="rId50"/>
    <p:sldId id="408" r:id="rId51"/>
    <p:sldId id="282" r:id="rId52"/>
    <p:sldId id="332" r:id="rId53"/>
    <p:sldId id="450" r:id="rId54"/>
    <p:sldId id="451" r:id="rId55"/>
    <p:sldId id="326" r:id="rId56"/>
    <p:sldId id="455" r:id="rId57"/>
    <p:sldId id="327" r:id="rId58"/>
    <p:sldId id="328" r:id="rId59"/>
    <p:sldId id="329" r:id="rId60"/>
    <p:sldId id="330" r:id="rId61"/>
    <p:sldId id="331" r:id="rId62"/>
    <p:sldId id="318" r:id="rId63"/>
    <p:sldId id="452" r:id="rId64"/>
    <p:sldId id="307" r:id="rId65"/>
    <p:sldId id="308" r:id="rId66"/>
    <p:sldId id="305" r:id="rId67"/>
    <p:sldId id="309" r:id="rId68"/>
    <p:sldId id="310" r:id="rId69"/>
    <p:sldId id="311" r:id="rId70"/>
    <p:sldId id="324" r:id="rId71"/>
    <p:sldId id="319" r:id="rId72"/>
    <p:sldId id="320" r:id="rId73"/>
    <p:sldId id="317" r:id="rId74"/>
    <p:sldId id="453" r:id="rId75"/>
    <p:sldId id="334" r:id="rId76"/>
    <p:sldId id="335" r:id="rId77"/>
    <p:sldId id="325" r:id="rId78"/>
    <p:sldId id="333" r:id="rId79"/>
    <p:sldId id="313" r:id="rId80"/>
    <p:sldId id="454" r:id="rId81"/>
    <p:sldId id="312" r:id="rId82"/>
    <p:sldId id="456" r:id="rId83"/>
    <p:sldId id="457" r:id="rId84"/>
    <p:sldId id="337" r:id="rId85"/>
    <p:sldId id="340" r:id="rId86"/>
    <p:sldId id="336" r:id="rId87"/>
    <p:sldId id="316" r:id="rId88"/>
    <p:sldId id="409" r:id="rId89"/>
    <p:sldId id="387" r:id="rId90"/>
    <p:sldId id="388" r:id="rId91"/>
    <p:sldId id="389" r:id="rId92"/>
    <p:sldId id="390" r:id="rId93"/>
    <p:sldId id="391" r:id="rId94"/>
    <p:sldId id="393" r:id="rId95"/>
    <p:sldId id="404" r:id="rId96"/>
    <p:sldId id="405" r:id="rId97"/>
    <p:sldId id="406" r:id="rId98"/>
    <p:sldId id="436" r:id="rId99"/>
    <p:sldId id="349" r:id="rId100"/>
    <p:sldId id="347" r:id="rId101"/>
    <p:sldId id="348" r:id="rId102"/>
    <p:sldId id="350" r:id="rId103"/>
    <p:sldId id="353" r:id="rId104"/>
    <p:sldId id="354" r:id="rId105"/>
    <p:sldId id="351" r:id="rId106"/>
    <p:sldId id="352" r:id="rId107"/>
    <p:sldId id="343" r:id="rId108"/>
    <p:sldId id="440" r:id="rId109"/>
    <p:sldId id="355" r:id="rId110"/>
    <p:sldId id="356" r:id="rId111"/>
    <p:sldId id="357" r:id="rId112"/>
    <p:sldId id="369" r:id="rId113"/>
    <p:sldId id="358" r:id="rId114"/>
    <p:sldId id="359" r:id="rId115"/>
    <p:sldId id="360" r:id="rId116"/>
    <p:sldId id="361" r:id="rId117"/>
    <p:sldId id="362" r:id="rId118"/>
    <p:sldId id="396" r:id="rId119"/>
    <p:sldId id="399" r:id="rId120"/>
    <p:sldId id="400" r:id="rId121"/>
    <p:sldId id="401" r:id="rId122"/>
    <p:sldId id="402" r:id="rId123"/>
    <p:sldId id="403" r:id="rId124"/>
    <p:sldId id="292" r:id="rId125"/>
    <p:sldId id="293" r:id="rId126"/>
    <p:sldId id="294" r:id="rId127"/>
    <p:sldId id="437" r:id="rId128"/>
    <p:sldId id="411" r:id="rId129"/>
    <p:sldId id="412" r:id="rId130"/>
    <p:sldId id="413" r:id="rId131"/>
    <p:sldId id="414" r:id="rId132"/>
    <p:sldId id="415" r:id="rId133"/>
    <p:sldId id="416" r:id="rId134"/>
    <p:sldId id="417" r:id="rId135"/>
    <p:sldId id="418" r:id="rId136"/>
    <p:sldId id="419" r:id="rId137"/>
    <p:sldId id="420" r:id="rId138"/>
    <p:sldId id="421" r:id="rId139"/>
    <p:sldId id="458" r:id="rId140"/>
    <p:sldId id="459" r:id="rId141"/>
    <p:sldId id="422" r:id="rId142"/>
    <p:sldId id="423" r:id="rId143"/>
    <p:sldId id="424" r:id="rId144"/>
    <p:sldId id="425" r:id="rId145"/>
    <p:sldId id="426" r:id="rId146"/>
    <p:sldId id="427" r:id="rId147"/>
    <p:sldId id="428" r:id="rId148"/>
    <p:sldId id="429" r:id="rId149"/>
    <p:sldId id="430" r:id="rId150"/>
    <p:sldId id="431" r:id="rId151"/>
    <p:sldId id="432" r:id="rId152"/>
    <p:sldId id="460" r:id="rId153"/>
    <p:sldId id="461" r:id="rId154"/>
    <p:sldId id="462" r:id="rId155"/>
    <p:sldId id="463" r:id="rId156"/>
    <p:sldId id="464" r:id="rId157"/>
    <p:sldId id="465" r:id="rId158"/>
    <p:sldId id="466" r:id="rId159"/>
    <p:sldId id="467" r:id="rId160"/>
    <p:sldId id="469" r:id="rId161"/>
    <p:sldId id="434" r:id="rId162"/>
    <p:sldId id="344" r:id="rId163"/>
  </p:sldIdLst>
  <p:sldSz cx="9144000" cy="6858000" type="screen4x3"/>
  <p:notesSz cx="7010400" cy="9236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C3F50B"/>
    <a:srgbClr val="FF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7" autoAdjust="0"/>
    <p:restoredTop sz="78256" autoAdjust="0"/>
  </p:normalViewPr>
  <p:slideViewPr>
    <p:cSldViewPr>
      <p:cViewPr varScale="1">
        <p:scale>
          <a:sx n="82" d="100"/>
          <a:sy n="82" d="100"/>
        </p:scale>
        <p:origin x="7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1860"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vl1pPr>
          </a:lstStyle>
          <a:p>
            <a:endParaRPr lang="en-US"/>
          </a:p>
        </p:txBody>
      </p:sp>
      <p:sp>
        <p:nvSpPr>
          <p:cNvPr id="66563" name="Rectangle 3"/>
          <p:cNvSpPr>
            <a:spLocks noGrp="1" noChangeArrowheads="1"/>
          </p:cNvSpPr>
          <p:nvPr>
            <p:ph type="dt" sz="quarter" idx="1"/>
          </p:nvPr>
        </p:nvSpPr>
        <p:spPr bwMode="auto">
          <a:xfrm>
            <a:off x="3970938"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vl1pPr>
          </a:lstStyle>
          <a:p>
            <a:endParaRPr lang="en-US"/>
          </a:p>
        </p:txBody>
      </p:sp>
      <p:sp>
        <p:nvSpPr>
          <p:cNvPr id="66564" name="Rectangle 4"/>
          <p:cNvSpPr>
            <a:spLocks noGrp="1" noChangeArrowheads="1"/>
          </p:cNvSpPr>
          <p:nvPr>
            <p:ph type="ftr" sz="quarter" idx="2"/>
          </p:nvPr>
        </p:nvSpPr>
        <p:spPr bwMode="auto">
          <a:xfrm>
            <a:off x="0"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vl1pPr>
          </a:lstStyle>
          <a:p>
            <a:endParaRPr lang="en-US"/>
          </a:p>
        </p:txBody>
      </p:sp>
      <p:sp>
        <p:nvSpPr>
          <p:cNvPr id="66565" name="Rectangle 5"/>
          <p:cNvSpPr>
            <a:spLocks noGrp="1" noChangeArrowheads="1"/>
          </p:cNvSpPr>
          <p:nvPr>
            <p:ph type="sldNum" sz="quarter" idx="3"/>
          </p:nvPr>
        </p:nvSpPr>
        <p:spPr bwMode="auto">
          <a:xfrm>
            <a:off x="3970938"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vl1pPr>
          </a:lstStyle>
          <a:p>
            <a:fld id="{49160A55-B4EB-4577-89D9-32D5BBE2198D}" type="slidenum">
              <a:rPr lang="en-US"/>
              <a:pPr/>
              <a:t>‹#›</a:t>
            </a:fld>
            <a:endParaRPr lang="en-US"/>
          </a:p>
        </p:txBody>
      </p:sp>
    </p:spTree>
    <p:extLst>
      <p:ext uri="{BB962C8B-B14F-4D97-AF65-F5344CB8AC3E}">
        <p14:creationId xmlns:p14="http://schemas.microsoft.com/office/powerpoint/2010/main" val="21143328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vl1pPr>
          </a:lstStyle>
          <a:p>
            <a:endParaRPr lang="en-US"/>
          </a:p>
        </p:txBody>
      </p:sp>
      <p:sp>
        <p:nvSpPr>
          <p:cNvPr id="27651" name="Rectangle 3"/>
          <p:cNvSpPr>
            <a:spLocks noGrp="1" noChangeArrowheads="1"/>
          </p:cNvSpPr>
          <p:nvPr>
            <p:ph type="dt" idx="1"/>
          </p:nvPr>
        </p:nvSpPr>
        <p:spPr bwMode="auto">
          <a:xfrm>
            <a:off x="3970938"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vl1pPr>
          </a:lstStyle>
          <a:p>
            <a:endParaRPr lang="en-US"/>
          </a:p>
        </p:txBody>
      </p:sp>
      <p:sp>
        <p:nvSpPr>
          <p:cNvPr id="27652"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701040" y="4387136"/>
            <a:ext cx="5608320" cy="415623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0"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vl1pPr>
          </a:lstStyle>
          <a:p>
            <a:endParaRPr lang="en-US"/>
          </a:p>
        </p:txBody>
      </p:sp>
      <p:sp>
        <p:nvSpPr>
          <p:cNvPr id="27655" name="Rectangle 7"/>
          <p:cNvSpPr>
            <a:spLocks noGrp="1" noChangeArrowheads="1"/>
          </p:cNvSpPr>
          <p:nvPr>
            <p:ph type="sldNum" sz="quarter" idx="5"/>
          </p:nvPr>
        </p:nvSpPr>
        <p:spPr bwMode="auto">
          <a:xfrm>
            <a:off x="3970938" y="8772668"/>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vl1pPr>
          </a:lstStyle>
          <a:p>
            <a:fld id="{1943E1E2-8860-4E1E-B1C0-B95F9F9186D9}" type="slidenum">
              <a:rPr lang="en-US"/>
              <a:pPr/>
              <a:t>‹#›</a:t>
            </a:fld>
            <a:endParaRPr lang="en-US"/>
          </a:p>
        </p:txBody>
      </p:sp>
    </p:spTree>
    <p:extLst>
      <p:ext uri="{BB962C8B-B14F-4D97-AF65-F5344CB8AC3E}">
        <p14:creationId xmlns:p14="http://schemas.microsoft.com/office/powerpoint/2010/main" val="51315957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85954-8B82-4634-B6D5-F0A92680C816}" type="slidenum">
              <a:rPr lang="en-US"/>
              <a:pPr/>
              <a:t>1</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3206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6D889-A06E-43A3-B6CB-3EBA753A7299}" type="slidenum">
              <a:rPr lang="en-US"/>
              <a:pPr/>
              <a:t>11</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b="1" dirty="0"/>
              <a:t>Pseudomonas</a:t>
            </a:r>
            <a:r>
              <a:rPr lang="en-US" dirty="0"/>
              <a:t>  found in biofilm in the circulation system in spa/pool.  Known for its resistance to antibiotics.  Normal disinfectant levels sufficient for control.  Bathers skin may become itchy and progress to a bumpy red rash-may also have pus-filled blisters.  The areas covered by swimsuits may be worse because of longer contact with the skin.  Occurs within a few days after contact.  Usually clears up without any medical treatment.</a:t>
            </a:r>
          </a:p>
          <a:p>
            <a:endParaRPr lang="en-US" dirty="0"/>
          </a:p>
          <a:p>
            <a:r>
              <a:rPr lang="en-US" dirty="0"/>
              <a:t>Swimmer’s Ear-  Another pseudomonas.  Infection of the outer ear canal causing ear to become sensitive and inflamed.  May have pus drain from ear.  Common in children and young adults.</a:t>
            </a:r>
          </a:p>
          <a:p>
            <a:endParaRPr lang="en-US" dirty="0"/>
          </a:p>
          <a:p>
            <a:r>
              <a:rPr lang="en-US" dirty="0" err="1"/>
              <a:t>Legionanaires</a:t>
            </a:r>
            <a:r>
              <a:rPr lang="en-US" dirty="0"/>
              <a:t> disease-  Severe form is Legionnaire’s disease…which includes pneumonia.  The second is Pontiac Fever, which causes flu-like symptoms.  Normal disinfectant and frequent filter maintenance is important to controlling this disease.  Do NOT have to be immersed in water to get this disease—it can be found in displays as well.  </a:t>
            </a:r>
            <a:r>
              <a:rPr lang="en-US" b="1" dirty="0"/>
              <a:t>Shower and Spray heads should be flushed on a regular basis with a disinfectant.</a:t>
            </a:r>
          </a:p>
        </p:txBody>
      </p:sp>
    </p:spTree>
    <p:extLst>
      <p:ext uri="{BB962C8B-B14F-4D97-AF65-F5344CB8AC3E}">
        <p14:creationId xmlns:p14="http://schemas.microsoft.com/office/powerpoint/2010/main" val="39931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E9CEFD-15FA-4D59-BDB3-C992CF97FC30}" type="slidenum">
              <a:rPr lang="en-US"/>
              <a:pPr/>
              <a:t>12</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a:solidFill>
                  <a:schemeClr val="bg1">
                    <a:lumMod val="95000"/>
                    <a:lumOff val="5000"/>
                  </a:schemeClr>
                </a:solidFill>
              </a:rPr>
              <a:t>Any person who enters the pool or spa will bring with them and release small quantities of fecal matter from their buttocks.  It is very important to make bathers aware that they should avoid swimming if they recently have had diarrhea. Showering before swimming helps protect people against disease.  </a:t>
            </a:r>
            <a:r>
              <a:rPr lang="en-US" b="1" dirty="0">
                <a:solidFill>
                  <a:schemeClr val="bg1">
                    <a:lumMod val="95000"/>
                    <a:lumOff val="5000"/>
                  </a:schemeClr>
                </a:solidFill>
              </a:rPr>
              <a:t>Parents should also ensure that children take regular bathroom breaks and diapers should never be changed poolside-change inside restroom on approved equipment.  WASH HANDS!!!</a:t>
            </a:r>
          </a:p>
        </p:txBody>
      </p:sp>
    </p:spTree>
    <p:extLst>
      <p:ext uri="{BB962C8B-B14F-4D97-AF65-F5344CB8AC3E}">
        <p14:creationId xmlns:p14="http://schemas.microsoft.com/office/powerpoint/2010/main" val="337777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9D2F5-1024-4B59-9DF8-445EFF8FE630}" type="slidenum">
              <a:rPr lang="en-US"/>
              <a:pPr/>
              <a:t>14</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1" dirty="0"/>
              <a:t>AFR = Accidental Fecal Releases.</a:t>
            </a:r>
          </a:p>
          <a:p>
            <a:r>
              <a:rPr lang="en-US" dirty="0"/>
              <a:t>If the filtration system services more than one body of water, all of the affected pools must be closed.  The pool or pools must remain closed until the above conditions are met!  </a:t>
            </a:r>
          </a:p>
        </p:txBody>
      </p:sp>
    </p:spTree>
    <p:extLst>
      <p:ext uri="{BB962C8B-B14F-4D97-AF65-F5344CB8AC3E}">
        <p14:creationId xmlns:p14="http://schemas.microsoft.com/office/powerpoint/2010/main" val="199532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ACD0B-228F-4B8D-B7CD-6D334B64D249}" type="slidenum">
              <a:rPr lang="en-US"/>
              <a:pPr/>
              <a:t>16</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t>Also note the response time to the event, total time of disinfection and the time in which the pool was re-opened.</a:t>
            </a:r>
          </a:p>
        </p:txBody>
      </p:sp>
    </p:spTree>
    <p:extLst>
      <p:ext uri="{BB962C8B-B14F-4D97-AF65-F5344CB8AC3E}">
        <p14:creationId xmlns:p14="http://schemas.microsoft.com/office/powerpoint/2010/main" val="351130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33588-1A91-4CFA-B22C-6471E488C7AF}" type="slidenum">
              <a:rPr lang="en-US"/>
              <a:pPr/>
              <a:t>17</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dirty="0"/>
              <a:t>Often the result of swallowing too much water.  While it is probably not infectious, the CDC recommends that if the full contents of the stomach is vomited, the response should be the same as that used for a formed fecal incident.</a:t>
            </a:r>
          </a:p>
        </p:txBody>
      </p:sp>
    </p:spTree>
    <p:extLst>
      <p:ext uri="{BB962C8B-B14F-4D97-AF65-F5344CB8AC3E}">
        <p14:creationId xmlns:p14="http://schemas.microsoft.com/office/powerpoint/2010/main" val="2422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0B4859-738A-4B82-B6A8-8CD3D4EFEE33}" type="slidenum">
              <a:rPr lang="en-US"/>
              <a:pPr/>
              <a:t>18</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dirty="0"/>
              <a:t>To effectively disinfect the pool after some form of pathogen is known to be present, it is required that the pathogen level be 99.9% inactivated.</a:t>
            </a:r>
          </a:p>
        </p:txBody>
      </p:sp>
    </p:spTree>
    <p:extLst>
      <p:ext uri="{BB962C8B-B14F-4D97-AF65-F5344CB8AC3E}">
        <p14:creationId xmlns:p14="http://schemas.microsoft.com/office/powerpoint/2010/main" val="1631695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will see on the next slide how the chlorine level will effect disinfection time.</a:t>
            </a:r>
          </a:p>
        </p:txBody>
      </p:sp>
      <p:sp>
        <p:nvSpPr>
          <p:cNvPr id="4" name="Slide Number Placeholder 3"/>
          <p:cNvSpPr>
            <a:spLocks noGrp="1"/>
          </p:cNvSpPr>
          <p:nvPr>
            <p:ph type="sldNum" sz="quarter" idx="10"/>
          </p:nvPr>
        </p:nvSpPr>
        <p:spPr/>
        <p:txBody>
          <a:bodyPr/>
          <a:lstStyle/>
          <a:p>
            <a:fld id="{1943E1E2-8860-4E1E-B1C0-B95F9F9186D9}" type="slidenum">
              <a:rPr lang="en-US" smtClean="0"/>
              <a:pPr/>
              <a:t>19</a:t>
            </a:fld>
            <a:endParaRPr lang="en-US"/>
          </a:p>
        </p:txBody>
      </p:sp>
    </p:spTree>
    <p:extLst>
      <p:ext uri="{BB962C8B-B14F-4D97-AF65-F5344CB8AC3E}">
        <p14:creationId xmlns:p14="http://schemas.microsoft.com/office/powerpoint/2010/main" val="66783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21</a:t>
            </a:fld>
            <a:endParaRPr lang="en-US"/>
          </a:p>
        </p:txBody>
      </p:sp>
    </p:spTree>
    <p:extLst>
      <p:ext uri="{BB962C8B-B14F-4D97-AF65-F5344CB8AC3E}">
        <p14:creationId xmlns:p14="http://schemas.microsoft.com/office/powerpoint/2010/main" val="1482175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22</a:t>
            </a:fld>
            <a:endParaRPr lang="en-US"/>
          </a:p>
        </p:txBody>
      </p:sp>
    </p:spTree>
    <p:extLst>
      <p:ext uri="{BB962C8B-B14F-4D97-AF65-F5344CB8AC3E}">
        <p14:creationId xmlns:p14="http://schemas.microsoft.com/office/powerpoint/2010/main" val="186444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23</a:t>
            </a:fld>
            <a:endParaRPr lang="en-US"/>
          </a:p>
        </p:txBody>
      </p:sp>
    </p:spTree>
    <p:extLst>
      <p:ext uri="{BB962C8B-B14F-4D97-AF65-F5344CB8AC3E}">
        <p14:creationId xmlns:p14="http://schemas.microsoft.com/office/powerpoint/2010/main" val="251267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85954-8B82-4634-B6D5-F0A92680C816}" type="slidenum">
              <a:rPr lang="en-US"/>
              <a:pPr/>
              <a:t>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982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CDC-Center for disease</a:t>
            </a:r>
            <a:r>
              <a:rPr lang="en-US" baseline="0" dirty="0"/>
              <a:t> control</a:t>
            </a:r>
          </a:p>
          <a:p>
            <a:r>
              <a:rPr lang="en-US" baseline="0" dirty="0"/>
              <a:t>NSPF-Nation Swimming </a:t>
            </a:r>
            <a:r>
              <a:rPr lang="en-US" baseline="0"/>
              <a:t>Pool Foundation</a:t>
            </a:r>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25</a:t>
            </a:fld>
            <a:endParaRPr lang="en-US"/>
          </a:p>
        </p:txBody>
      </p:sp>
    </p:spTree>
    <p:extLst>
      <p:ext uri="{BB962C8B-B14F-4D97-AF65-F5344CB8AC3E}">
        <p14:creationId xmlns:p14="http://schemas.microsoft.com/office/powerpoint/2010/main" val="930811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43E1E2-8860-4E1E-B1C0-B95F9F9186D9}" type="slidenum">
              <a:rPr lang="en-US" smtClean="0"/>
              <a:pPr/>
              <a:t>26</a:t>
            </a:fld>
            <a:endParaRPr lang="en-US"/>
          </a:p>
        </p:txBody>
      </p:sp>
    </p:spTree>
    <p:extLst>
      <p:ext uri="{BB962C8B-B14F-4D97-AF65-F5344CB8AC3E}">
        <p14:creationId xmlns:p14="http://schemas.microsoft.com/office/powerpoint/2010/main" val="2419556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6B43E-3630-4E9E-A794-74CBB8D61E7D}" type="slidenum">
              <a:rPr lang="en-US" altLang="en-US" sz="1200" smtClean="0"/>
              <a:pPr/>
              <a:t>27</a:t>
            </a:fld>
            <a:endParaRPr lang="en-US" altLang="en-US" sz="1200"/>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25296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fld id="{E0B1A5F5-DBC6-425C-9A03-25FD9E57E8F8}" type="slidenum">
              <a:rPr lang="en-US" sz="1200">
                <a:solidFill>
                  <a:schemeClr val="tx1"/>
                </a:solidFill>
                <a:latin typeface="Times New Roman" panose="02020603050405020304" pitchFamily="18" charset="0"/>
              </a:rPr>
              <a:pPr/>
              <a:t>30</a:t>
            </a:fld>
            <a:endParaRPr lang="en-US" sz="1200">
              <a:solidFill>
                <a:schemeClr val="tx1"/>
              </a:solidFill>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There are some basics that we need to be familiar with</a:t>
            </a:r>
          </a:p>
          <a:p>
            <a:endParaRPr lang="en-US"/>
          </a:p>
          <a:p>
            <a:r>
              <a:rPr lang="en-US"/>
              <a:t>These are the topics we will be covering today.</a:t>
            </a:r>
          </a:p>
        </p:txBody>
      </p:sp>
    </p:spTree>
    <p:extLst>
      <p:ext uri="{BB962C8B-B14F-4D97-AF65-F5344CB8AC3E}">
        <p14:creationId xmlns:p14="http://schemas.microsoft.com/office/powerpoint/2010/main" val="258350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3306925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42C6D-49D9-460F-861E-C92C84F2ED2D}" type="slidenum">
              <a:rPr lang="en-US"/>
              <a:pPr/>
              <a:t>32</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4767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BF44-A696-4D92-B060-A9380F5EFE20}" type="slidenum">
              <a:rPr lang="en-US"/>
              <a:pPr/>
              <a:t>34</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dirty="0"/>
              <a:t>Boils and Infections are a source of contamination and a source of highly infective disease organisms.</a:t>
            </a:r>
          </a:p>
          <a:p>
            <a:r>
              <a:rPr lang="en-US" dirty="0"/>
              <a:t>100 million to 1 billion germs come from 1 gram of saliva from the mouth.</a:t>
            </a:r>
          </a:p>
          <a:p>
            <a:r>
              <a:rPr lang="en-US" dirty="0"/>
              <a:t>When perspiration, urine and other nitrogen-containing compounds are introduced into the water, they react chemically with chlorine to produce combined chlorine.  Combined chlorine is much less effective as a disinfectant than hypochlorous acid.  A high level of combined chlorine is usually noted by a strong chlorine odor and is measured by testing the water.  </a:t>
            </a:r>
          </a:p>
        </p:txBody>
      </p:sp>
    </p:spTree>
    <p:extLst>
      <p:ext uri="{BB962C8B-B14F-4D97-AF65-F5344CB8AC3E}">
        <p14:creationId xmlns:p14="http://schemas.microsoft.com/office/powerpoint/2010/main" val="200059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F156F-A3D5-4C34-9F3C-7CF83BB2E3A3}" type="slidenum">
              <a:rPr lang="en-US"/>
              <a:pPr/>
              <a:t>36</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7211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97EEE-4F75-42C2-8570-D06388C9C1E3}" type="slidenum">
              <a:rPr lang="en-US"/>
              <a:pPr/>
              <a:t>37</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pPr>
              <a:lnSpc>
                <a:spcPct val="90000"/>
              </a:lnSpc>
            </a:pPr>
            <a:r>
              <a:rPr lang="en-US" dirty="0"/>
              <a:t>The amount of chlorine necessary to destroy germs or other impurities in the water is called the CHLORINE DEMAND.  Chlorine demand increases with direct sunlight, higher water temperatures, heavy swimmer loads and contaminants that carried into the water.  When the demand becomes too great, the free available chlorine is consumed and the disinfection process stops.  At this point, either inorganic or organic chloramines have taken over and will need to be destroyed by adding chorine to the water until the reading in 10 times the combined chlorine.  At this breakpoint, the ammonia in the water will be converted to nitrogen gas and water.  </a:t>
            </a:r>
            <a:r>
              <a:rPr lang="en-US" dirty="0" err="1"/>
              <a:t>Superchlorination</a:t>
            </a:r>
            <a:r>
              <a:rPr lang="en-US" dirty="0"/>
              <a:t>, also will kill and oxidize any organic matter in the water.  Do not allow for use of the pool or spa until levels reach 3.0 ppm or lower.  For organic chloramines, water replacement, ozone treatment, water clarifiers or filtration enhancers are some options for removal.</a:t>
            </a:r>
          </a:p>
          <a:p>
            <a:pPr>
              <a:lnSpc>
                <a:spcPct val="90000"/>
              </a:lnSpc>
            </a:pPr>
            <a:endParaRPr lang="en-US" dirty="0"/>
          </a:p>
          <a:p>
            <a:pPr>
              <a:lnSpc>
                <a:spcPct val="90000"/>
              </a:lnSpc>
            </a:pPr>
            <a:r>
              <a:rPr lang="en-US" dirty="0"/>
              <a:t>The amount of chlorine necessary to destroy germs or other impurities in the water is called the CHLORINE DEMAND.  Chlorine demand increases with direct sunlight, higher water temperatures, heavy swimmer loads and contaminants that carried into the water.  When the demand becomes too great, the free available chlorine is consumed and the disinfection process stops.  At this point, combined chlorine has taken over and will need to be destroyed by adding chorine to the water until the reading in 10 times the combined chlorine.  At this breakpoint, the ammonia in the water will be converted to nitrogen gas and water.  </a:t>
            </a:r>
            <a:r>
              <a:rPr lang="en-US" dirty="0" err="1"/>
              <a:t>Superchlorination</a:t>
            </a:r>
            <a:r>
              <a:rPr lang="en-US" dirty="0"/>
              <a:t>, also will kill and oxidize any organic matter in the water.  Do not allow for use of the pool or spa until levels reach 3.0 ppm or lower.</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421870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Cyanuric acid is used in swimming pools to lower the rate of photochemical reduction of chlorine, hypochlorous acid, and hypochlorite ion. That’s just a fancy way of saying it protects your pool’s chlorine from the effects of sunlight.</a:t>
            </a:r>
          </a:p>
          <a:p>
            <a:endParaRPr lang="en-US" dirty="0"/>
          </a:p>
          <a:p>
            <a:r>
              <a:rPr lang="en-US" dirty="0"/>
              <a:t>Once you add chlorine to your pool, the big yellow thing in the sky goes to work burning off the chlorine through chemical reactions, seriously decreasing the power of the chlorine in your pool water. In fact, the sun can eat up to 1 ppm (part per million) of chlorine every hour if it’s not protected.</a:t>
            </a:r>
          </a:p>
          <a:p>
            <a:endParaRPr lang="en-US" dirty="0"/>
          </a:p>
          <a:p>
            <a:r>
              <a:rPr lang="en-US" dirty="0"/>
              <a:t>The cyanuric acid extends the life of the chlorine by shielding it from ultraviolet rays. Without it, the ultraviolet rays from the sun would break apart the chlorite ions, allowing the chlorine to just evaporate into thin air. It literally stabilizes the ion, making it resistant to any chemical changes.</a:t>
            </a:r>
          </a:p>
          <a:p>
            <a:endParaRPr lang="en-US" dirty="0"/>
          </a:p>
          <a:p>
            <a:r>
              <a:rPr lang="en-US" dirty="0"/>
              <a:t>When you add cyanuric acid to your pool, it binds to the free chlorine floating around to form a compound that’s stable in sunlight. The reaction can also go the other way and release free chlorine.</a:t>
            </a:r>
          </a:p>
          <a:p>
            <a:endParaRPr lang="en-US" dirty="0"/>
          </a:p>
          <a:p>
            <a:r>
              <a:rPr lang="en-US" dirty="0"/>
              <a:t>As free chlorine gets used up, the cyanuric acid provides a backup of cleaning potential that’s safe from the sun. The free chlorine in your pool will then be available for sanitizing far longer than it would be without using stabilizer.</a:t>
            </a:r>
          </a:p>
          <a:p>
            <a:endParaRPr lang="en-US" dirty="0"/>
          </a:p>
          <a:p>
            <a:r>
              <a:rPr lang="en-US" dirty="0"/>
              <a:t>But just like wishing for immortality from a magical genie, there’s a catch. The increased lifespan of chlorine means it’s weaker than it was before.</a:t>
            </a:r>
          </a:p>
          <a:p>
            <a:endParaRPr lang="en-US" dirty="0"/>
          </a:p>
          <a:p>
            <a:r>
              <a:rPr lang="en-US" dirty="0"/>
              <a:t>Longer life = Decreased cleaning power</a:t>
            </a:r>
          </a:p>
          <a:p>
            <a:endParaRPr lang="en-US" dirty="0"/>
          </a:p>
          <a:p>
            <a:r>
              <a:rPr lang="en-US" dirty="0"/>
              <a:t>In other words, it takes stabilized chlorine longer to kill bacteria than it takes chlorine without stabilizer. As you can see, cyanuric acid is very useful but can be a double-edged sword, both increasing chlorine’s lifespan and decreasing its disinfecting power in your pool.</a:t>
            </a:r>
          </a:p>
          <a:p>
            <a:endParaRPr lang="en-US" dirty="0"/>
          </a:p>
          <a:p>
            <a:r>
              <a:rPr lang="en-US" dirty="0"/>
              <a:t>Why You Need Cyanuric Acid In Your Pool</a:t>
            </a:r>
          </a:p>
          <a:p>
            <a:endParaRPr lang="en-US" dirty="0"/>
          </a:p>
          <a:p>
            <a:r>
              <a:rPr lang="en-US" dirty="0"/>
              <a:t>Studies show that direct sunlight can decrease chlorine levels by up to 90 percent in two hours. And not just that, but the summer heat that warms your water can also be a breeding ground for bacteria, which also uses up chlorine more quickly.</a:t>
            </a:r>
          </a:p>
          <a:p>
            <a:endParaRPr lang="en-US" dirty="0"/>
          </a:p>
          <a:p>
            <a:r>
              <a:rPr lang="en-US" dirty="0"/>
              <a:t>What? That’s crazy, right? I know you’re starting to see dollar signs dance in your eyes, thinking of all of the chlorine you’re going to have to buy to keep up with the sun’s depleting effects. Not to worry, though, this is where cyanuric acid comes in to save the day.</a:t>
            </a:r>
          </a:p>
          <a:p>
            <a:endParaRPr lang="en-US" dirty="0"/>
          </a:p>
          <a:p>
            <a:r>
              <a:rPr lang="en-US" dirty="0"/>
              <a:t>Imagine cyanuric acid as a protective forcefield around the chlorine in your pool. It shields these cleaning molecules from ultraviolet destruction, extending the lifespan of the chlorine you just added. It’s a miracle worker in many ways, allowing you to manage your pool’s chemistry with minimal effort.</a:t>
            </a:r>
          </a:p>
          <a:p>
            <a:endParaRPr lang="en-US" dirty="0"/>
          </a:p>
          <a:p>
            <a:r>
              <a:rPr lang="en-US" dirty="0"/>
              <a:t>Cyanuric acid is a very important part of a good pool care regimen. It keeps your chlorine levels in check all summer long, without you having to constantly add more and more chlorine to your pool. </a:t>
            </a:r>
          </a:p>
          <a:p>
            <a:endParaRPr lang="en-US" dirty="0"/>
          </a:p>
          <a:p>
            <a:endParaRPr lang="en-US" dirty="0"/>
          </a:p>
        </p:txBody>
      </p:sp>
      <p:sp>
        <p:nvSpPr>
          <p:cNvPr id="4" name="Slide Number Placeholder 3"/>
          <p:cNvSpPr>
            <a:spLocks noGrp="1"/>
          </p:cNvSpPr>
          <p:nvPr>
            <p:ph type="sldNum" sz="quarter" idx="5"/>
          </p:nvPr>
        </p:nvSpPr>
        <p:spPr/>
        <p:txBody>
          <a:bodyPr/>
          <a:lstStyle/>
          <a:p>
            <a:fld id="{1943E1E2-8860-4E1E-B1C0-B95F9F9186D9}" type="slidenum">
              <a:rPr lang="en-US" smtClean="0"/>
              <a:pPr/>
              <a:t>38</a:t>
            </a:fld>
            <a:endParaRPr lang="en-US"/>
          </a:p>
        </p:txBody>
      </p:sp>
    </p:spTree>
    <p:extLst>
      <p:ext uri="{BB962C8B-B14F-4D97-AF65-F5344CB8AC3E}">
        <p14:creationId xmlns:p14="http://schemas.microsoft.com/office/powerpoint/2010/main" val="157480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78870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97EEE-4F75-42C2-8570-D06388C9C1E3}" type="slidenum">
              <a:rPr lang="en-US"/>
              <a:pPr/>
              <a:t>39</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pPr>
              <a:lnSpc>
                <a:spcPct val="90000"/>
              </a:lnSpc>
            </a:pPr>
            <a:r>
              <a:rPr lang="en-US" dirty="0"/>
              <a:t>The amount of chlorine necessary to destroy germs or other impurities in the water is called the CHLORINE DEMAND.  Chlorine demand increases with direct sunlight, higher water temperatures, heavy swimmer loads and contaminants that carried into the water.  When the demand becomes too great, the free available chlorine is consumed and the disinfection process stops.  At this point, either inorganic or organic chloramines have taken over and will need to be destroyed by adding chorine to the water until the reading in 10 times the combined chlorine.  At this breakpoint, the ammonia in the water will be converted to nitrogen gas and water.  </a:t>
            </a:r>
            <a:r>
              <a:rPr lang="en-US" dirty="0" err="1"/>
              <a:t>Superchlorination</a:t>
            </a:r>
            <a:r>
              <a:rPr lang="en-US" dirty="0"/>
              <a:t>, also will kill and oxidize any organic matter in the water.  Do not allow for use of the pool or spa until levels reach 3.0 ppm or lower.  For organic chloramines, water replacement, ozone treatment, water clarifiers or filtration enhancers are some options for removal.</a:t>
            </a:r>
          </a:p>
          <a:p>
            <a:pPr>
              <a:lnSpc>
                <a:spcPct val="90000"/>
              </a:lnSpc>
            </a:pPr>
            <a:endParaRPr lang="en-US" dirty="0"/>
          </a:p>
          <a:p>
            <a:pPr>
              <a:lnSpc>
                <a:spcPct val="90000"/>
              </a:lnSpc>
            </a:pPr>
            <a:r>
              <a:rPr lang="en-US" dirty="0"/>
              <a:t>The amount of chlorine necessary to destroy germs or other impurities in the water is called the CHLORINE DEMAND.  Chlorine demand increases with direct sunlight, higher water temperatures, heavy swimmer loads and contaminants that carried into the water.  When the demand becomes too great, the free available chlorine is consumed and the disinfection process stops.  At this point, combined chlorine has taken over and will need to be destroyed by adding chorine to the water until the reading in 10 times the combined chlorine.  At this breakpoint, the ammonia in the water will be converted to nitrogen gas and water.  </a:t>
            </a:r>
            <a:r>
              <a:rPr lang="en-US" dirty="0" err="1"/>
              <a:t>Superchlorination</a:t>
            </a:r>
            <a:r>
              <a:rPr lang="en-US" dirty="0"/>
              <a:t>, also will kill and oxidize any organic matter in the water.  Do not allow for use of the pool or spa until levels reach 3.0 ppm or lower.</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3444442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Cyanuric acid is used in swimming pools to lower the rate of photochemical reduction of chlorine, hypochlorous acid, and hypochlorite ion. That’s just a fancy way of saying it protects your pool’s chlorine from the effects of sunlight.</a:t>
            </a:r>
          </a:p>
          <a:p>
            <a:endParaRPr lang="en-US" dirty="0"/>
          </a:p>
          <a:p>
            <a:r>
              <a:rPr lang="en-US" dirty="0"/>
              <a:t>Once you add chlorine to your pool, the big yellow thing in the sky goes to work burning off the chlorine through chemical reactions, seriously decreasing the power of the chlorine in your pool water. In fact, the sun can eat up to 1 ppm (part per million) of chlorine every hour if it’s not protected.</a:t>
            </a:r>
          </a:p>
          <a:p>
            <a:endParaRPr lang="en-US" dirty="0"/>
          </a:p>
          <a:p>
            <a:r>
              <a:rPr lang="en-US" dirty="0"/>
              <a:t>The cyanuric acid extends the life of the chlorine by shielding it from ultraviolet rays. Without it, the ultraviolet rays from the sun would break apart the chlorite ions, allowing the chlorine to just evaporate into thin air. It literally stabilizes the ion, making it resistant to any chemical changes.</a:t>
            </a:r>
          </a:p>
          <a:p>
            <a:endParaRPr lang="en-US" dirty="0"/>
          </a:p>
          <a:p>
            <a:r>
              <a:rPr lang="en-US" dirty="0"/>
              <a:t>When you add cyanuric acid to your pool, it binds to the free chlorine floating around to form a compound that’s stable in sunlight. The reaction can also go the other way and release free chlorine.</a:t>
            </a:r>
          </a:p>
          <a:p>
            <a:endParaRPr lang="en-US" dirty="0"/>
          </a:p>
          <a:p>
            <a:r>
              <a:rPr lang="en-US" dirty="0"/>
              <a:t>As free chlorine gets used up, the cyanuric acid provides a backup of cleaning potential that’s safe from the sun. The free chlorine in your pool will then be available for sanitizing far longer than it would be without using stabilizer.</a:t>
            </a:r>
          </a:p>
          <a:p>
            <a:endParaRPr lang="en-US" dirty="0"/>
          </a:p>
          <a:p>
            <a:r>
              <a:rPr lang="en-US" dirty="0"/>
              <a:t>But just like wishing for immortality from a magical genie, there’s a catch. The increased lifespan of chlorine means it’s weaker than it was before.</a:t>
            </a:r>
          </a:p>
          <a:p>
            <a:endParaRPr lang="en-US" dirty="0"/>
          </a:p>
          <a:p>
            <a:r>
              <a:rPr lang="en-US" dirty="0"/>
              <a:t>Longer life = Decreased cleaning power</a:t>
            </a:r>
          </a:p>
          <a:p>
            <a:endParaRPr lang="en-US" dirty="0"/>
          </a:p>
          <a:p>
            <a:r>
              <a:rPr lang="en-US" dirty="0"/>
              <a:t>In other words, it takes stabilized chlorine longer to kill bacteria than it takes chlorine without stabilizer. As you can see, cyanuric acid is very useful but can be a double-edged sword, both increasing chlorine’s lifespan and decreasing its disinfecting power in your pool.</a:t>
            </a:r>
          </a:p>
          <a:p>
            <a:endParaRPr lang="en-US" dirty="0"/>
          </a:p>
          <a:p>
            <a:r>
              <a:rPr lang="en-US" dirty="0"/>
              <a:t>Why You Need Cyanuric Acid In Your Pool</a:t>
            </a:r>
          </a:p>
          <a:p>
            <a:endParaRPr lang="en-US" dirty="0"/>
          </a:p>
          <a:p>
            <a:r>
              <a:rPr lang="en-US" dirty="0"/>
              <a:t>Studies show that direct sunlight can decrease chlorine levels by up to 90 percent in two hours. And not just that, but the summer heat that warms your water can also be a breeding ground for bacteria, which also uses up chlorine more quickly.</a:t>
            </a:r>
          </a:p>
          <a:p>
            <a:endParaRPr lang="en-US" dirty="0"/>
          </a:p>
          <a:p>
            <a:r>
              <a:rPr lang="en-US" dirty="0"/>
              <a:t>What? That’s crazy, right? I know you’re starting to see dollar signs dance in your eyes, thinking of all of the chlorine you’re going to have to buy to keep up with the sun’s depleting effects. Not to worry, though, this is where cyanuric acid comes in to save the day.</a:t>
            </a:r>
          </a:p>
          <a:p>
            <a:endParaRPr lang="en-US" dirty="0"/>
          </a:p>
          <a:p>
            <a:r>
              <a:rPr lang="en-US" dirty="0"/>
              <a:t>Imagine cyanuric acid as a protective forcefield around the chlorine in your pool. It shields these cleaning molecules from ultraviolet destruction, extending the lifespan of the chlorine you just added. It’s a miracle worker in many ways, allowing you to manage your pool’s chemistry with minimal effort.</a:t>
            </a:r>
          </a:p>
          <a:p>
            <a:endParaRPr lang="en-US" dirty="0"/>
          </a:p>
          <a:p>
            <a:r>
              <a:rPr lang="en-US" dirty="0"/>
              <a:t>Cyanuric acid is a very important part of a good pool care regimen. It keeps your chlorine levels in check all summer long, without you having to constantly add more and more chlorine to your pool. </a:t>
            </a:r>
          </a:p>
          <a:p>
            <a:endParaRPr lang="en-US" dirty="0"/>
          </a:p>
          <a:p>
            <a:endParaRPr lang="en-US" dirty="0"/>
          </a:p>
        </p:txBody>
      </p:sp>
      <p:sp>
        <p:nvSpPr>
          <p:cNvPr id="4" name="Slide Number Placeholder 3"/>
          <p:cNvSpPr>
            <a:spLocks noGrp="1"/>
          </p:cNvSpPr>
          <p:nvPr>
            <p:ph type="sldNum" sz="quarter" idx="5"/>
          </p:nvPr>
        </p:nvSpPr>
        <p:spPr/>
        <p:txBody>
          <a:bodyPr/>
          <a:lstStyle/>
          <a:p>
            <a:fld id="{1943E1E2-8860-4E1E-B1C0-B95F9F9186D9}" type="slidenum">
              <a:rPr lang="en-US" smtClean="0"/>
              <a:pPr/>
              <a:t>40</a:t>
            </a:fld>
            <a:endParaRPr lang="en-US"/>
          </a:p>
        </p:txBody>
      </p:sp>
    </p:spTree>
    <p:extLst>
      <p:ext uri="{BB962C8B-B14F-4D97-AF65-F5344CB8AC3E}">
        <p14:creationId xmlns:p14="http://schemas.microsoft.com/office/powerpoint/2010/main" val="3787896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69D62-4791-410E-AF87-C989856DC0A3}" type="slidenum">
              <a:rPr lang="en-US"/>
              <a:pPr/>
              <a:t>41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b="1"/>
              <a:t>Factors affecting the pH of pool or spa water includes</a:t>
            </a:r>
            <a:r>
              <a:rPr lang="en-US"/>
              <a:t>:  swimmer waste, disinfectants, source water, air-borne debris, water balance chemicals, aeration, evaporation.  The recommended pH of pool/spa water is 7.2-7.6, similar to tears from the human eye which is about 7.5.  The method of control for pH is to maintain the alkalinity.  To lower pH, muriatic acid or sodium bisulfate may be added.  To increase pH add sodium carbonate, aka soda ash, sodium hydroxide, or sodium bicarbonate.</a:t>
            </a:r>
          </a:p>
        </p:txBody>
      </p:sp>
    </p:spTree>
    <p:extLst>
      <p:ext uri="{BB962C8B-B14F-4D97-AF65-F5344CB8AC3E}">
        <p14:creationId xmlns:p14="http://schemas.microsoft.com/office/powerpoint/2010/main" val="3860819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11130-D945-4679-AD74-359077F85AB9}" type="slidenum">
              <a:rPr lang="en-US"/>
              <a:pPr/>
              <a:t>42</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To achieve BPC,  additional free chlorine must be added to the water.  The amount of new chlorine is a calculation and must be 10 times the amount of combined chlorine.  For example.</a:t>
            </a:r>
          </a:p>
        </p:txBody>
      </p:sp>
    </p:spTree>
    <p:extLst>
      <p:ext uri="{BB962C8B-B14F-4D97-AF65-F5344CB8AC3E}">
        <p14:creationId xmlns:p14="http://schemas.microsoft.com/office/powerpoint/2010/main" val="1521138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2BA44-265C-4E3A-85B0-6078B4DFDF94}" type="slidenum">
              <a:rPr lang="en-US"/>
              <a:pPr/>
              <a:t>43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5255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F0B5-66FD-47AE-87AF-D1BB4D79672B}" type="slidenum">
              <a:rPr lang="en-US"/>
              <a:pPr/>
              <a:t>44</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US" dirty="0"/>
              <a:t>Properly balanced water is necessary for the efficient use of treatment chemicals and protects pools from unnecessary but costly repairs.  To keep the water in balance, 3 interrelated parameters must be maintained.  They are alkalinity, hardness and </a:t>
            </a:r>
            <a:r>
              <a:rPr lang="en-US" dirty="0" err="1"/>
              <a:t>pH.</a:t>
            </a:r>
            <a:endParaRPr lang="en-US" dirty="0"/>
          </a:p>
        </p:txBody>
      </p:sp>
    </p:spTree>
    <p:extLst>
      <p:ext uri="{BB962C8B-B14F-4D97-AF65-F5344CB8AC3E}">
        <p14:creationId xmlns:p14="http://schemas.microsoft.com/office/powerpoint/2010/main" val="1449832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F9CB8-54E7-44EC-955A-B4755917970E}" type="slidenum">
              <a:rPr lang="en-US"/>
              <a:pPr/>
              <a:t>45</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7604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10E83-807E-444D-A126-C0134C4A9A3F}" type="slidenum">
              <a:rPr lang="en-US"/>
              <a:pPr/>
              <a:t>46</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t>Without proper buffering, the pH may swing dramatically from highs to lows.  This is called pH bounce. </a:t>
            </a:r>
          </a:p>
        </p:txBody>
      </p:sp>
    </p:spTree>
    <p:extLst>
      <p:ext uri="{BB962C8B-B14F-4D97-AF65-F5344CB8AC3E}">
        <p14:creationId xmlns:p14="http://schemas.microsoft.com/office/powerpoint/2010/main" val="3659699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DB88D4-0F6D-4792-A6D2-4150EB93878F}" type="slidenum">
              <a:rPr lang="en-US"/>
              <a:pPr/>
              <a:t>47</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85198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596B9-56D7-4A6D-ABD9-F45D3F289C4C}" type="slidenum">
              <a:rPr lang="en-US"/>
              <a:pPr/>
              <a:t>48</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b="1" dirty="0">
                <a:solidFill>
                  <a:srgbClr val="000000"/>
                </a:solidFill>
              </a:rPr>
              <a:t>As the calcium hardness approaches 1000ppm, it is impossible to maintain water balance, pH, and total alkalinity in the proper ranges.   As calcium hardness exceeds 500ppm, extreme care must be taken to maintain lower total alkalinity an pH levels to avoid scale, especially in hot water environments.</a:t>
            </a:r>
          </a:p>
        </p:txBody>
      </p:sp>
    </p:spTree>
    <p:extLst>
      <p:ext uri="{BB962C8B-B14F-4D97-AF65-F5344CB8AC3E}">
        <p14:creationId xmlns:p14="http://schemas.microsoft.com/office/powerpoint/2010/main" val="77782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0C93F7-0A40-49D8-982A-87B289A74821}" type="slidenum">
              <a:rPr lang="en-US"/>
              <a:pPr/>
              <a:t>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a:t>When people infected with any of these diseases have a fecal release in the water </a:t>
            </a:r>
            <a:r>
              <a:rPr lang="en-US" b="1" dirty="0"/>
              <a:t>and there is insufficient disinfectant to inactivate the pathogen</a:t>
            </a:r>
            <a:r>
              <a:rPr lang="en-US" dirty="0"/>
              <a:t>, then swimmers who ingest water will swallow some of these germs and become ill.</a:t>
            </a:r>
          </a:p>
          <a:p>
            <a:endParaRPr lang="en-US" dirty="0"/>
          </a:p>
          <a:p>
            <a:r>
              <a:rPr lang="en-US" dirty="0"/>
              <a:t>Not all of these organisms are easily controlled by chlorine or other disinfectants.  </a:t>
            </a:r>
            <a:r>
              <a:rPr lang="en-US" b="1" dirty="0"/>
              <a:t>Crypto can remain active at normal disinfectant levels for several days</a:t>
            </a:r>
            <a:r>
              <a:rPr lang="en-US" dirty="0"/>
              <a:t>.  Protozoa are resistant to chlorination in swimming pool water.  </a:t>
            </a:r>
          </a:p>
        </p:txBody>
      </p:sp>
    </p:spTree>
    <p:extLst>
      <p:ext uri="{BB962C8B-B14F-4D97-AF65-F5344CB8AC3E}">
        <p14:creationId xmlns:p14="http://schemas.microsoft.com/office/powerpoint/2010/main" val="2875025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 check with ADA.gov </a:t>
            </a:r>
          </a:p>
        </p:txBody>
      </p:sp>
      <p:sp>
        <p:nvSpPr>
          <p:cNvPr id="4" name="Slide Number Placeholder 3"/>
          <p:cNvSpPr>
            <a:spLocks noGrp="1"/>
          </p:cNvSpPr>
          <p:nvPr>
            <p:ph type="sldNum" sz="quarter" idx="10"/>
          </p:nvPr>
        </p:nvSpPr>
        <p:spPr/>
        <p:txBody>
          <a:bodyPr/>
          <a:lstStyle/>
          <a:p>
            <a:fld id="{1943E1E2-8860-4E1E-B1C0-B95F9F9186D9}" type="slidenum">
              <a:rPr lang="en-US" smtClean="0"/>
              <a:pPr/>
              <a:t>51</a:t>
            </a:fld>
            <a:endParaRPr lang="en-US"/>
          </a:p>
        </p:txBody>
      </p:sp>
    </p:spTree>
    <p:extLst>
      <p:ext uri="{BB962C8B-B14F-4D97-AF65-F5344CB8AC3E}">
        <p14:creationId xmlns:p14="http://schemas.microsoft.com/office/powerpoint/2010/main" val="1064519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55</a:t>
            </a:fld>
            <a:endParaRPr lang="en-US"/>
          </a:p>
        </p:txBody>
      </p:sp>
    </p:spTree>
    <p:extLst>
      <p:ext uri="{BB962C8B-B14F-4D97-AF65-F5344CB8AC3E}">
        <p14:creationId xmlns:p14="http://schemas.microsoft.com/office/powerpoint/2010/main" val="211382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56</a:t>
            </a:fld>
            <a:endParaRPr lang="en-US"/>
          </a:p>
        </p:txBody>
      </p:sp>
    </p:spTree>
    <p:extLst>
      <p:ext uri="{BB962C8B-B14F-4D97-AF65-F5344CB8AC3E}">
        <p14:creationId xmlns:p14="http://schemas.microsoft.com/office/powerpoint/2010/main" val="998624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ASME- American Society of Mechanical Engineers</a:t>
            </a:r>
          </a:p>
          <a:p>
            <a:pPr eaLnBrk="1" hangingPunct="1">
              <a:spcBef>
                <a:spcPct val="0"/>
              </a:spcBef>
            </a:pPr>
            <a:r>
              <a:rPr lang="en-US" altLang="en-US"/>
              <a:t>ANSI- American National Standards Institute  </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AF9C07-8C84-47BC-99FF-E81AFA8D8003}" type="slidenum">
              <a:rPr lang="en-US" altLang="en-US" smtClean="0">
                <a:latin typeface="Times New Roman" panose="02020603050405020304" pitchFamily="18" charset="0"/>
              </a:rPr>
              <a:pPr>
                <a:spcBef>
                  <a:spcPct val="0"/>
                </a:spcBef>
              </a:pPr>
              <a:t>57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53680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Remember there is a recall for single main drains go to http://www.cpsc.gov for more info.</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69CC1A-12AA-44B4-98FE-9096DDA5E6A0}" type="slidenum">
              <a:rPr lang="en-US" altLang="en-US" smtClean="0">
                <a:latin typeface="Times New Roman" panose="02020603050405020304" pitchFamily="18" charset="0"/>
              </a:rPr>
              <a:pPr>
                <a:spcBef>
                  <a:spcPct val="0"/>
                </a:spcBef>
              </a:pPr>
              <a:t>58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353902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62</a:t>
            </a:fld>
            <a:endParaRPr lang="en-US"/>
          </a:p>
        </p:txBody>
      </p:sp>
    </p:spTree>
    <p:extLst>
      <p:ext uri="{BB962C8B-B14F-4D97-AF65-F5344CB8AC3E}">
        <p14:creationId xmlns:p14="http://schemas.microsoft.com/office/powerpoint/2010/main" val="1290396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17523F-8100-4579-BD9A-7A96B661C571}" type="slidenum">
              <a:rPr lang="en-US" altLang="en-US" sz="1200" smtClean="0"/>
              <a:pPr/>
              <a:t>76</a:t>
            </a:fld>
            <a:endParaRPr lang="en-US" altLang="en-US" sz="1200"/>
          </a:p>
        </p:txBody>
      </p:sp>
    </p:spTree>
    <p:extLst>
      <p:ext uri="{BB962C8B-B14F-4D97-AF65-F5344CB8AC3E}">
        <p14:creationId xmlns:p14="http://schemas.microsoft.com/office/powerpoint/2010/main" val="2770362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86</a:t>
            </a:fld>
            <a:endParaRPr lang="en-US"/>
          </a:p>
        </p:txBody>
      </p:sp>
    </p:spTree>
    <p:extLst>
      <p:ext uri="{BB962C8B-B14F-4D97-AF65-F5344CB8AC3E}">
        <p14:creationId xmlns:p14="http://schemas.microsoft.com/office/powerpoint/2010/main" val="1152888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manual</a:t>
            </a:r>
            <a:r>
              <a:rPr lang="en-US" baseline="0" dirty="0"/>
              <a:t> feeding of pools, this can be hazardous to children if they reach in to retrieve the tablets. I is also creates a very caustic dose that will help corrode the system.    </a:t>
            </a:r>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87</a:t>
            </a:fld>
            <a:endParaRPr lang="en-US"/>
          </a:p>
        </p:txBody>
      </p:sp>
    </p:spTree>
    <p:extLst>
      <p:ext uri="{BB962C8B-B14F-4D97-AF65-F5344CB8AC3E}">
        <p14:creationId xmlns:p14="http://schemas.microsoft.com/office/powerpoint/2010/main" val="1305672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4F8E5-359B-40B4-A2C2-D6E9EDC653B4}" type="slidenum">
              <a:rPr lang="en-US"/>
              <a:pPr/>
              <a:t>89</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dirty="0"/>
              <a:t>Your DPD test kit needs to be accurate to the nearest 0.2</a:t>
            </a:r>
            <a:r>
              <a:rPr lang="en-US" baseline="0" dirty="0"/>
              <a:t> </a:t>
            </a:r>
            <a:r>
              <a:rPr lang="en-US" baseline="0" dirty="0" err="1"/>
              <a:t>ppm</a:t>
            </a:r>
            <a:endParaRPr lang="en-US" dirty="0"/>
          </a:p>
        </p:txBody>
      </p:sp>
    </p:spTree>
    <p:extLst>
      <p:ext uri="{BB962C8B-B14F-4D97-AF65-F5344CB8AC3E}">
        <p14:creationId xmlns:p14="http://schemas.microsoft.com/office/powerpoint/2010/main" val="202263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CC88B-68C2-42C0-B16A-3E5D34AEC596}" type="slidenum">
              <a:rPr lang="en-US"/>
              <a:pPr/>
              <a:t>6</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a:solidFill>
                  <a:schemeClr val="accent4">
                    <a:lumMod val="10000"/>
                  </a:schemeClr>
                </a:solidFill>
              </a:rPr>
              <a:t>First stage is related to gastroenteritis and a second stage (oocyst) is that which occurs outside of the body.  The oocyst stage is the infective stage of the organism.  The oocysts can be shed for one to two weeks after infection.  </a:t>
            </a:r>
          </a:p>
          <a:p>
            <a:r>
              <a:rPr lang="en-US" b="1" u="sng" dirty="0">
                <a:solidFill>
                  <a:schemeClr val="accent4">
                    <a:lumMod val="10000"/>
                  </a:schemeClr>
                </a:solidFill>
              </a:rPr>
              <a:t>Patients who are immune deficient may have the disease for life with the severe watery diarrhea contributing to death.</a:t>
            </a:r>
          </a:p>
          <a:p>
            <a:r>
              <a:rPr lang="en-US" dirty="0">
                <a:effectLst/>
              </a:rPr>
              <a:t>There are many species of </a:t>
            </a:r>
            <a:r>
              <a:rPr lang="en-US" i="1" dirty="0">
                <a:effectLst/>
              </a:rPr>
              <a:t>Cryptosporidium</a:t>
            </a:r>
            <a:r>
              <a:rPr lang="en-US" dirty="0">
                <a:effectLst/>
              </a:rPr>
              <a:t> that infect animals, some of which also infect humans. The parasite is protected by an outer shell that allows it to survive outside the body for long periods of time and makes it very tolerant to chlorine disinfection.</a:t>
            </a:r>
          </a:p>
          <a:p>
            <a:r>
              <a:rPr lang="en-US" dirty="0">
                <a:effectLst/>
              </a:rPr>
              <a:t>While this parasite can be spread in several different ways, water (drinking water and recreational water) is the most common way to spread the parasite. </a:t>
            </a:r>
            <a:r>
              <a:rPr lang="en-US" i="1" dirty="0">
                <a:effectLst/>
              </a:rPr>
              <a:t>Cryptosporidium</a:t>
            </a:r>
            <a:r>
              <a:rPr lang="en-US" dirty="0">
                <a:effectLst/>
              </a:rPr>
              <a:t> is a leading cause of waterborne disease among humans in the United States.</a:t>
            </a:r>
          </a:p>
          <a:p>
            <a:endParaRPr lang="en-US" b="1" u="sng" dirty="0">
              <a:solidFill>
                <a:schemeClr val="accent4">
                  <a:lumMod val="10000"/>
                </a:schemeClr>
              </a:solidFill>
            </a:endParaRPr>
          </a:p>
        </p:txBody>
      </p:sp>
    </p:spTree>
    <p:extLst>
      <p:ext uri="{BB962C8B-B14F-4D97-AF65-F5344CB8AC3E}">
        <p14:creationId xmlns:p14="http://schemas.microsoft.com/office/powerpoint/2010/main" val="3994686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5DE44-C1E7-4A2D-95A4-4C3A7310E42B}" type="slidenum">
              <a:rPr lang="en-US"/>
              <a:pPr/>
              <a:t>90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3800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C0905-883B-42E8-9CC1-33437FCEAAEF}" type="slidenum">
              <a:rPr lang="en-US"/>
              <a:pPr/>
              <a:t>91</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2313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6F5FB-602A-4004-B68D-2507C97DE72B}" type="slidenum">
              <a:rPr lang="en-US"/>
              <a:pPr/>
              <a:t>92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8990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527F8-E95D-4070-A72E-0E9B671B7214}" type="slidenum">
              <a:rPr lang="en-US"/>
              <a:pPr/>
              <a:t>93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049567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11298-D99C-4569-9E6A-B8EA54A2BE37}" type="slidenum">
              <a:rPr lang="en-US"/>
              <a:pPr/>
              <a:t>94</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a:t>A false DPD reading may develop with a high chlorine concentration or high pH in the water sample.  Another false free chlorine reading can be obtained  when the combined chlorine is too high—especially if the potable water is from a municipal system that used combined chlorine as the disinfection.</a:t>
            </a:r>
          </a:p>
        </p:txBody>
      </p:sp>
    </p:spTree>
    <p:extLst>
      <p:ext uri="{BB962C8B-B14F-4D97-AF65-F5344CB8AC3E}">
        <p14:creationId xmlns:p14="http://schemas.microsoft.com/office/powerpoint/2010/main" val="3435755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3AC98-FD81-4535-A6CD-9A52FCA784D8}" type="slidenum">
              <a:rPr lang="en-US"/>
              <a:pPr/>
              <a:t>100</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t>Knowing the volume of water in any aquatic feature is critical for the proper management of operating equipment, chemical dosing, and patron use.  The main difference between a swimming pool and a natural body of water is the circulation system.  Without movement of water, undesirable growth of algae and pathogens can occur rapidly.</a:t>
            </a:r>
          </a:p>
        </p:txBody>
      </p:sp>
    </p:spTree>
    <p:extLst>
      <p:ext uri="{BB962C8B-B14F-4D97-AF65-F5344CB8AC3E}">
        <p14:creationId xmlns:p14="http://schemas.microsoft.com/office/powerpoint/2010/main" val="2333181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045D3-ECAE-4AE4-AB4A-D20705AB7F66}" type="slidenum">
              <a:rPr lang="en-US"/>
              <a:pPr/>
              <a:t>102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dirty="0"/>
          </a:p>
          <a:p>
            <a:endParaRPr lang="en-US" dirty="0"/>
          </a:p>
          <a:p>
            <a:endParaRPr lang="en-US" dirty="0"/>
          </a:p>
          <a:p>
            <a:r>
              <a:rPr lang="en-US" dirty="0"/>
              <a:t>Swimming pools-6 hours</a:t>
            </a:r>
          </a:p>
          <a:p>
            <a:r>
              <a:rPr lang="en-US" dirty="0"/>
              <a:t>Spas- 30 min</a:t>
            </a:r>
          </a:p>
          <a:p>
            <a:r>
              <a:rPr lang="en-US" dirty="0"/>
              <a:t>Wading pools – 1 to 2 hours</a:t>
            </a:r>
          </a:p>
          <a:p>
            <a:r>
              <a:rPr lang="en-US" dirty="0"/>
              <a:t>Waterparks/specialty pools – 3 to 4 hours</a:t>
            </a:r>
          </a:p>
          <a:p>
            <a:r>
              <a:rPr lang="en-US" dirty="0"/>
              <a:t>Hospital/health club pools – as low as 3 hours</a:t>
            </a:r>
          </a:p>
          <a:p>
            <a:endParaRPr lang="en-US" dirty="0"/>
          </a:p>
          <a:p>
            <a:r>
              <a:rPr lang="en-US" dirty="0"/>
              <a:t>Turnover rate is the time it takes for the circulation system to move the number of gallons equal to the volume of water in the pool through the filtration equipment.  Water is processed through the filter, chemically treated, and then returned to the pool.  In the pool, filtered water is diluted with the unfiltered water.  Continuous removal of pollutants occurs by the process of partial dilution</a:t>
            </a:r>
          </a:p>
        </p:txBody>
      </p:sp>
    </p:spTree>
    <p:extLst>
      <p:ext uri="{BB962C8B-B14F-4D97-AF65-F5344CB8AC3E}">
        <p14:creationId xmlns:p14="http://schemas.microsoft.com/office/powerpoint/2010/main" val="1994600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103</a:t>
            </a:fld>
            <a:endParaRPr lang="en-US"/>
          </a:p>
        </p:txBody>
      </p:sp>
    </p:spTree>
    <p:extLst>
      <p:ext uri="{BB962C8B-B14F-4D97-AF65-F5344CB8AC3E}">
        <p14:creationId xmlns:p14="http://schemas.microsoft.com/office/powerpoint/2010/main" val="4148351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9AD3E-792C-4192-B23E-FA7F46837F07}" type="slidenum">
              <a:rPr lang="en-US" smtClean="0"/>
              <a:pPr/>
              <a:t>104</a:t>
            </a:fld>
            <a:endParaRPr lang="en-US"/>
          </a:p>
        </p:txBody>
      </p:sp>
    </p:spTree>
    <p:extLst>
      <p:ext uri="{BB962C8B-B14F-4D97-AF65-F5344CB8AC3E}">
        <p14:creationId xmlns:p14="http://schemas.microsoft.com/office/powerpoint/2010/main" val="315171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58375-B57A-4222-BDEB-5864D8B42FEB}" type="slidenum">
              <a:rPr lang="en-US"/>
              <a:pPr/>
              <a:t>105</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All public pools and spas should be equipped with a flow measuring device that indicated the rate of flow through the circulation system.  The flow meter usually reads in gallons per minute.  The rate of flow indicator should be properly sized for the design flow rate and must be capable of measuring ½ to at least 1 ½ times the design flow rate.  The flow meter is generally mounted on the return piping after all other system components but before any chemical feed injection.  </a:t>
            </a:r>
          </a:p>
        </p:txBody>
      </p:sp>
    </p:spTree>
    <p:extLst>
      <p:ext uri="{BB962C8B-B14F-4D97-AF65-F5344CB8AC3E}">
        <p14:creationId xmlns:p14="http://schemas.microsoft.com/office/powerpoint/2010/main" val="2169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39EB8-5F53-4CD6-874D-509383B94BBF}" type="slidenum">
              <a:rPr lang="en-US"/>
              <a:pPr/>
              <a:t>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dirty="0"/>
              <a:t>Giardia: There are cases of chronic infections lasting months to years.  </a:t>
            </a:r>
            <a:r>
              <a:rPr lang="en-US" dirty="0" err="1"/>
              <a:t>Jee-ar-deea</a:t>
            </a:r>
            <a:endParaRPr lang="en-US" dirty="0"/>
          </a:p>
          <a:p>
            <a:r>
              <a:rPr lang="en-US" i="1" dirty="0">
                <a:effectLst/>
              </a:rPr>
              <a:t>Giardia</a:t>
            </a:r>
            <a:r>
              <a:rPr lang="en-US" dirty="0">
                <a:effectLst/>
              </a:rPr>
              <a:t> is a microscopic parasite that causes the diarrheal illness known as giardiasis. </a:t>
            </a:r>
            <a:r>
              <a:rPr lang="en-US" i="1" dirty="0">
                <a:effectLst/>
              </a:rPr>
              <a:t>Giardia</a:t>
            </a:r>
            <a:r>
              <a:rPr lang="en-US" dirty="0">
                <a:effectLst/>
              </a:rPr>
              <a:t> (also known as </a:t>
            </a:r>
            <a:r>
              <a:rPr lang="en-US" i="1" dirty="0">
                <a:effectLst/>
              </a:rPr>
              <a:t>Giardia intestinalis</a:t>
            </a:r>
            <a:r>
              <a:rPr lang="en-US" dirty="0">
                <a:effectLst/>
              </a:rPr>
              <a:t>, </a:t>
            </a:r>
            <a:r>
              <a:rPr lang="en-US" i="1" dirty="0">
                <a:effectLst/>
              </a:rPr>
              <a:t>Giardia lamblia</a:t>
            </a:r>
            <a:r>
              <a:rPr lang="en-US" dirty="0">
                <a:effectLst/>
              </a:rPr>
              <a:t>, or </a:t>
            </a:r>
            <a:r>
              <a:rPr lang="en-US" i="1" dirty="0">
                <a:effectLst/>
              </a:rPr>
              <a:t>Giardia </a:t>
            </a:r>
            <a:r>
              <a:rPr lang="en-US" i="1" dirty="0" err="1">
                <a:effectLst/>
              </a:rPr>
              <a:t>duodenalis</a:t>
            </a:r>
            <a:r>
              <a:rPr lang="en-US" dirty="0">
                <a:effectLst/>
              </a:rPr>
              <a:t>) is found on surfaces or in soil, food, or water that has been contaminated with feces (poop) from infected humans or animals.</a:t>
            </a:r>
            <a:r>
              <a:rPr lang="en-US" baseline="0" dirty="0">
                <a:effectLst/>
              </a:rPr>
              <a:t> </a:t>
            </a:r>
            <a:r>
              <a:rPr lang="en-US" i="1" dirty="0">
                <a:effectLst/>
              </a:rPr>
              <a:t>Giardia</a:t>
            </a:r>
            <a:r>
              <a:rPr lang="en-US" dirty="0">
                <a:effectLst/>
              </a:rPr>
              <a:t> is protected by an outer shell that allows it to survive outside the body for long periods of time and makes it tolerant to chlorine disinfection. While the parasite can be spread in different ways, water (drinking water and recreational water) is the most common mode of transmission.</a:t>
            </a:r>
          </a:p>
          <a:p>
            <a:endParaRPr lang="en-US" dirty="0"/>
          </a:p>
        </p:txBody>
      </p:sp>
    </p:spTree>
    <p:extLst>
      <p:ext uri="{BB962C8B-B14F-4D97-AF65-F5344CB8AC3E}">
        <p14:creationId xmlns:p14="http://schemas.microsoft.com/office/powerpoint/2010/main" val="20779486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9AD3E-792C-4192-B23E-FA7F46837F07}" type="slidenum">
              <a:rPr lang="en-US" smtClean="0"/>
              <a:pPr/>
              <a:t>106</a:t>
            </a:fld>
            <a:endParaRPr lang="en-US"/>
          </a:p>
        </p:txBody>
      </p:sp>
    </p:spTree>
    <p:extLst>
      <p:ext uri="{BB962C8B-B14F-4D97-AF65-F5344CB8AC3E}">
        <p14:creationId xmlns:p14="http://schemas.microsoft.com/office/powerpoint/2010/main" val="2980714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1EC1CE-48B3-4E3E-8657-1A63EA78D04E}" type="slidenum">
              <a:rPr lang="en-US" altLang="en-US" sz="1200" smtClean="0"/>
              <a:pPr/>
              <a:t>107</a:t>
            </a:fld>
            <a:endParaRPr lang="en-US" altLang="en-US" sz="1200"/>
          </a:p>
        </p:txBody>
      </p:sp>
    </p:spTree>
    <p:extLst>
      <p:ext uri="{BB962C8B-B14F-4D97-AF65-F5344CB8AC3E}">
        <p14:creationId xmlns:p14="http://schemas.microsoft.com/office/powerpoint/2010/main" val="2163460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49AD3E-792C-4192-B23E-FA7F46837F07}" type="slidenum">
              <a:rPr lang="en-US" smtClean="0"/>
              <a:pPr/>
              <a:t>108</a:t>
            </a:fld>
            <a:endParaRPr lang="en-US"/>
          </a:p>
        </p:txBody>
      </p:sp>
    </p:spTree>
    <p:extLst>
      <p:ext uri="{BB962C8B-B14F-4D97-AF65-F5344CB8AC3E}">
        <p14:creationId xmlns:p14="http://schemas.microsoft.com/office/powerpoint/2010/main" val="3155710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9AD3E-792C-4192-B23E-FA7F46837F07}" type="slidenum">
              <a:rPr lang="en-US" smtClean="0"/>
              <a:pPr/>
              <a:t>109</a:t>
            </a:fld>
            <a:endParaRPr lang="en-US"/>
          </a:p>
        </p:txBody>
      </p:sp>
    </p:spTree>
    <p:extLst>
      <p:ext uri="{BB962C8B-B14F-4D97-AF65-F5344CB8AC3E}">
        <p14:creationId xmlns:p14="http://schemas.microsoft.com/office/powerpoint/2010/main" val="1336510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49AD3E-792C-4192-B23E-FA7F46837F07}" type="slidenum">
              <a:rPr lang="en-US" smtClean="0"/>
              <a:pPr/>
              <a:t>110</a:t>
            </a:fld>
            <a:endParaRPr lang="en-US"/>
          </a:p>
        </p:txBody>
      </p:sp>
    </p:spTree>
    <p:extLst>
      <p:ext uri="{BB962C8B-B14F-4D97-AF65-F5344CB8AC3E}">
        <p14:creationId xmlns:p14="http://schemas.microsoft.com/office/powerpoint/2010/main" val="1002156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112</a:t>
            </a:fld>
            <a:endParaRPr lang="en-US"/>
          </a:p>
        </p:txBody>
      </p:sp>
    </p:spTree>
    <p:extLst>
      <p:ext uri="{BB962C8B-B14F-4D97-AF65-F5344CB8AC3E}">
        <p14:creationId xmlns:p14="http://schemas.microsoft.com/office/powerpoint/2010/main" val="33882722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fld id="{01F1E288-2647-4F9A-B9DE-A80B70E35FA1}" type="slidenum">
              <a:rPr lang="en-US" sz="1200">
                <a:solidFill>
                  <a:schemeClr val="tx1"/>
                </a:solidFill>
                <a:latin typeface="Times New Roman" panose="02020603050405020304" pitchFamily="18" charset="0"/>
              </a:rPr>
              <a:pPr/>
              <a:t>113</a:t>
            </a:fld>
            <a:endParaRPr lang="en-US" sz="1200">
              <a:solidFill>
                <a:schemeClr val="tx1"/>
              </a:solidFill>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8459414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fld id="{3B4A03C4-6C85-4CB3-B22F-6BB9637F9A25}" type="slidenum">
              <a:rPr lang="en-US" sz="1200">
                <a:solidFill>
                  <a:schemeClr val="tx1"/>
                </a:solidFill>
                <a:latin typeface="Times New Roman" panose="02020603050405020304" pitchFamily="18" charset="0"/>
              </a:rPr>
              <a:pPr/>
              <a:t>115</a:t>
            </a:fld>
            <a:endParaRPr lang="en-US" sz="1200">
              <a:solidFill>
                <a:schemeClr val="tx1"/>
              </a:solidFill>
              <a:latin typeface="Times New Roman" panose="02020603050405020304"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0190310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fld id="{E1476AF6-67B4-4FC0-A7D0-3F8E8E41F832}" type="slidenum">
              <a:rPr lang="en-US" sz="1200">
                <a:solidFill>
                  <a:schemeClr val="tx1"/>
                </a:solidFill>
                <a:latin typeface="Times New Roman" panose="02020603050405020304" pitchFamily="18" charset="0"/>
              </a:rPr>
              <a:pPr/>
              <a:t>116</a:t>
            </a:fld>
            <a:endParaRPr lang="en-US" sz="1200">
              <a:solidFill>
                <a:schemeClr val="tx1"/>
              </a:solidFill>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recoat</a:t>
            </a:r>
          </a:p>
          <a:p>
            <a:r>
              <a:rPr lang="en-US"/>
              <a:t>new grid/leave canvas</a:t>
            </a:r>
          </a:p>
        </p:txBody>
      </p:sp>
    </p:spTree>
    <p:extLst>
      <p:ext uri="{BB962C8B-B14F-4D97-AF65-F5344CB8AC3E}">
        <p14:creationId xmlns:p14="http://schemas.microsoft.com/office/powerpoint/2010/main" val="22258637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43E1E2-8860-4E1E-B1C0-B95F9F9186D9}" type="slidenum">
              <a:rPr lang="en-US" smtClean="0"/>
              <a:pPr/>
              <a:t>117</a:t>
            </a:fld>
            <a:endParaRPr lang="en-US"/>
          </a:p>
        </p:txBody>
      </p:sp>
    </p:spTree>
    <p:extLst>
      <p:ext uri="{BB962C8B-B14F-4D97-AF65-F5344CB8AC3E}">
        <p14:creationId xmlns:p14="http://schemas.microsoft.com/office/powerpoint/2010/main" val="349379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6CAF9-5190-478F-A347-7104FB63CEB3}" type="slidenum">
              <a:rPr lang="en-US"/>
              <a:pPr/>
              <a:t>8</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dirty="0"/>
              <a:t>Outbreaks due to poor hygiene and food contamination.  This bacteria is easily controlled by chlorine at normal pool treatment levels.  However, if an accidental fecal release occurs in a swimming pool, this organism will not be instantly eliminated in all cases.  Time must be provided to allow for total disinfection.</a:t>
            </a:r>
          </a:p>
        </p:txBody>
      </p:sp>
    </p:spTree>
    <p:extLst>
      <p:ext uri="{BB962C8B-B14F-4D97-AF65-F5344CB8AC3E}">
        <p14:creationId xmlns:p14="http://schemas.microsoft.com/office/powerpoint/2010/main" val="14681622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About Me: Supervisor (One Man Band), TPPC/conference Attendee, Recognize Need</a:t>
            </a:r>
          </a:p>
        </p:txBody>
      </p:sp>
      <p:sp>
        <p:nvSpPr>
          <p:cNvPr id="4" name="Slide Number Placeholder 3"/>
          <p:cNvSpPr>
            <a:spLocks noGrp="1"/>
          </p:cNvSpPr>
          <p:nvPr>
            <p:ph type="sldNum" sz="quarter" idx="10"/>
          </p:nvPr>
        </p:nvSpPr>
        <p:spPr/>
        <p:txBody>
          <a:bodyPr/>
          <a:lstStyle/>
          <a:p>
            <a:fld id="{8F4E75A4-4C4C-4318-B80B-DDA3FC7C4C44}" type="slidenum">
              <a:rPr lang="en-US" smtClean="0"/>
              <a:pPr/>
              <a:t>118</a:t>
            </a:fld>
            <a:endParaRPr lang="en-US"/>
          </a:p>
        </p:txBody>
      </p:sp>
    </p:spTree>
    <p:extLst>
      <p:ext uri="{BB962C8B-B14F-4D97-AF65-F5344CB8AC3E}">
        <p14:creationId xmlns:p14="http://schemas.microsoft.com/office/powerpoint/2010/main" val="1566182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Unique to Maintenance needs.</a:t>
            </a:r>
          </a:p>
        </p:txBody>
      </p:sp>
      <p:sp>
        <p:nvSpPr>
          <p:cNvPr id="4" name="Slide Number Placeholder 3"/>
          <p:cNvSpPr>
            <a:spLocks noGrp="1"/>
          </p:cNvSpPr>
          <p:nvPr>
            <p:ph type="sldNum" sz="quarter" idx="10"/>
          </p:nvPr>
        </p:nvSpPr>
        <p:spPr/>
        <p:txBody>
          <a:bodyPr/>
          <a:lstStyle/>
          <a:p>
            <a:fld id="{8F4E75A4-4C4C-4318-B80B-DDA3FC7C4C44}" type="slidenum">
              <a:rPr lang="en-US" smtClean="0"/>
              <a:pPr/>
              <a:t>122</a:t>
            </a:fld>
            <a:endParaRPr lang="en-US"/>
          </a:p>
        </p:txBody>
      </p:sp>
    </p:spTree>
    <p:extLst>
      <p:ext uri="{BB962C8B-B14F-4D97-AF65-F5344CB8AC3E}">
        <p14:creationId xmlns:p14="http://schemas.microsoft.com/office/powerpoint/2010/main" val="1943455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Unique </a:t>
            </a:r>
            <a:r>
              <a:rPr lang="en-US"/>
              <a:t>to Maintenance needs.</a:t>
            </a:r>
          </a:p>
        </p:txBody>
      </p:sp>
      <p:sp>
        <p:nvSpPr>
          <p:cNvPr id="4" name="Slide Number Placeholder 3"/>
          <p:cNvSpPr>
            <a:spLocks noGrp="1"/>
          </p:cNvSpPr>
          <p:nvPr>
            <p:ph type="sldNum" sz="quarter" idx="10"/>
          </p:nvPr>
        </p:nvSpPr>
        <p:spPr/>
        <p:txBody>
          <a:bodyPr/>
          <a:lstStyle/>
          <a:p>
            <a:fld id="{8F4E75A4-4C4C-4318-B80B-DDA3FC7C4C44}" type="slidenum">
              <a:rPr lang="en-US" smtClean="0"/>
              <a:pPr/>
              <a:t>123</a:t>
            </a:fld>
            <a:endParaRPr lang="en-US"/>
          </a:p>
        </p:txBody>
      </p:sp>
    </p:spTree>
    <p:extLst>
      <p:ext uri="{BB962C8B-B14F-4D97-AF65-F5344CB8AC3E}">
        <p14:creationId xmlns:p14="http://schemas.microsoft.com/office/powerpoint/2010/main" val="1575780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125</a:t>
            </a:fld>
            <a:endParaRPr lang="en-US"/>
          </a:p>
        </p:txBody>
      </p:sp>
    </p:spTree>
    <p:extLst>
      <p:ext uri="{BB962C8B-B14F-4D97-AF65-F5344CB8AC3E}">
        <p14:creationId xmlns:p14="http://schemas.microsoft.com/office/powerpoint/2010/main" val="1779559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85954-8B82-4634-B6D5-F0A92680C816}" type="slidenum">
              <a:rPr lang="en-US"/>
              <a:pPr/>
              <a:t>128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20692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788709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43E1E2-8860-4E1E-B1C0-B95F9F9186D9}" type="slidenum">
              <a:rPr lang="en-US" smtClean="0"/>
              <a:pPr/>
              <a:t>138</a:t>
            </a:fld>
            <a:endParaRPr lang="en-US"/>
          </a:p>
        </p:txBody>
      </p:sp>
    </p:spTree>
    <p:extLst>
      <p:ext uri="{BB962C8B-B14F-4D97-AF65-F5344CB8AC3E}">
        <p14:creationId xmlns:p14="http://schemas.microsoft.com/office/powerpoint/2010/main" val="2415550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49AD3E-792C-4192-B23E-FA7F46837F07}" type="slidenum">
              <a:rPr lang="en-US" smtClean="0"/>
              <a:pPr/>
              <a:t>160</a:t>
            </a:fld>
            <a:endParaRPr lang="en-US"/>
          </a:p>
        </p:txBody>
      </p:sp>
    </p:spTree>
    <p:extLst>
      <p:ext uri="{BB962C8B-B14F-4D97-AF65-F5344CB8AC3E}">
        <p14:creationId xmlns:p14="http://schemas.microsoft.com/office/powerpoint/2010/main" val="1473979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3E1E2-8860-4E1E-B1C0-B95F9F9186D9}" type="slidenum">
              <a:rPr lang="en-US" smtClean="0"/>
              <a:pPr/>
              <a:t>161</a:t>
            </a:fld>
            <a:endParaRPr lang="en-US"/>
          </a:p>
        </p:txBody>
      </p:sp>
    </p:spTree>
    <p:extLst>
      <p:ext uri="{BB962C8B-B14F-4D97-AF65-F5344CB8AC3E}">
        <p14:creationId xmlns:p14="http://schemas.microsoft.com/office/powerpoint/2010/main" val="207895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9F38A-79E2-459C-9571-D06874787C71}" type="slidenum">
              <a:rPr lang="en-US"/>
              <a:pPr/>
              <a:t>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t>Passed from stools or soiled fingers of one person to the mouth of another person.  This happens due to poor hygiene and hand washing habits.</a:t>
            </a:r>
          </a:p>
        </p:txBody>
      </p:sp>
    </p:spTree>
    <p:extLst>
      <p:ext uri="{BB962C8B-B14F-4D97-AF65-F5344CB8AC3E}">
        <p14:creationId xmlns:p14="http://schemas.microsoft.com/office/powerpoint/2010/main" val="2662379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CD0D8-87FE-4C83-B271-C0BDA6AD0129}" type="slidenum">
              <a:rPr lang="en-US"/>
              <a:pPr/>
              <a:t>10</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t>This is the primary reason why public health departments such as Northeast Texas Public Health inspect pools.  CDC issues reports on disease outbreaks every 2 years.  Gastroenteritis is a stomach and intestinal disease that can range from a minor stomachache and diarrhea to death.   </a:t>
            </a:r>
          </a:p>
        </p:txBody>
      </p:sp>
    </p:spTree>
    <p:extLst>
      <p:ext uri="{BB962C8B-B14F-4D97-AF65-F5344CB8AC3E}">
        <p14:creationId xmlns:p14="http://schemas.microsoft.com/office/powerpoint/2010/main" val="155744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1936A-CBFB-450A-A923-5B2CD24AAED9}" type="slidenum">
              <a:rPr lang="en-US" smtClean="0"/>
              <a:pPr/>
              <a:t>‹#›</a:t>
            </a:fld>
            <a:endParaRPr lang="en-US"/>
          </a:p>
        </p:txBody>
      </p:sp>
    </p:spTree>
    <p:extLst>
      <p:ext uri="{BB962C8B-B14F-4D97-AF65-F5344CB8AC3E}">
        <p14:creationId xmlns:p14="http://schemas.microsoft.com/office/powerpoint/2010/main" val="90641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1289D-E7D7-4F2F-802E-CCDA83C10A08}" type="slidenum">
              <a:rPr lang="en-US" smtClean="0"/>
              <a:pPr/>
              <a:t>‹#›</a:t>
            </a:fld>
            <a:endParaRPr lang="en-US"/>
          </a:p>
        </p:txBody>
      </p:sp>
    </p:spTree>
    <p:extLst>
      <p:ext uri="{BB962C8B-B14F-4D97-AF65-F5344CB8AC3E}">
        <p14:creationId xmlns:p14="http://schemas.microsoft.com/office/powerpoint/2010/main" val="168359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1289D-E7D7-4F2F-802E-CCDA83C10A0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4266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1289D-E7D7-4F2F-802E-CCDA83C10A08}" type="slidenum">
              <a:rPr lang="en-US" smtClean="0"/>
              <a:pPr/>
              <a:t>‹#›</a:t>
            </a:fld>
            <a:endParaRPr lang="en-US"/>
          </a:p>
        </p:txBody>
      </p:sp>
    </p:spTree>
    <p:extLst>
      <p:ext uri="{BB962C8B-B14F-4D97-AF65-F5344CB8AC3E}">
        <p14:creationId xmlns:p14="http://schemas.microsoft.com/office/powerpoint/2010/main" val="424509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1289D-E7D7-4F2F-802E-CCDA83C10A0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02023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1289D-E7D7-4F2F-802E-CCDA83C10A08}" type="slidenum">
              <a:rPr lang="en-US" smtClean="0"/>
              <a:pPr/>
              <a:t>‹#›</a:t>
            </a:fld>
            <a:endParaRPr lang="en-US"/>
          </a:p>
        </p:txBody>
      </p:sp>
    </p:spTree>
    <p:extLst>
      <p:ext uri="{BB962C8B-B14F-4D97-AF65-F5344CB8AC3E}">
        <p14:creationId xmlns:p14="http://schemas.microsoft.com/office/powerpoint/2010/main" val="1849403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55EE8-2D3D-4971-AD74-36649C30B20C}" type="slidenum">
              <a:rPr lang="en-US" smtClean="0"/>
              <a:pPr/>
              <a:t>‹#›</a:t>
            </a:fld>
            <a:endParaRPr lang="en-US"/>
          </a:p>
        </p:txBody>
      </p:sp>
    </p:spTree>
    <p:extLst>
      <p:ext uri="{BB962C8B-B14F-4D97-AF65-F5344CB8AC3E}">
        <p14:creationId xmlns:p14="http://schemas.microsoft.com/office/powerpoint/2010/main" val="600256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266B8-8348-4D48-8CEA-CAFFADFDBCE0}" type="slidenum">
              <a:rPr lang="en-US" smtClean="0"/>
              <a:pPr/>
              <a:t>‹#›</a:t>
            </a:fld>
            <a:endParaRPr lang="en-US"/>
          </a:p>
        </p:txBody>
      </p:sp>
    </p:spTree>
    <p:extLst>
      <p:ext uri="{BB962C8B-B14F-4D97-AF65-F5344CB8AC3E}">
        <p14:creationId xmlns:p14="http://schemas.microsoft.com/office/powerpoint/2010/main" val="108353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3"/>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dirty="0"/>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dirty="0"/>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FD4C7628-65B5-430D-B8BF-DFE76C22EA34}" type="slidenum">
              <a:rPr lang="en-US"/>
              <a:pPr>
                <a:defRPr/>
              </a:pPr>
              <a:t>‹#›</a:t>
            </a:fld>
            <a:endParaRPr lang="en-US" dirty="0"/>
          </a:p>
        </p:txBody>
      </p:sp>
    </p:spTree>
    <p:extLst>
      <p:ext uri="{BB962C8B-B14F-4D97-AF65-F5344CB8AC3E}">
        <p14:creationId xmlns:p14="http://schemas.microsoft.com/office/powerpoint/2010/main" val="166207208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CF043E0-7D83-469C-8DF4-EB7B95F7D72E}" type="slidenum">
              <a:rPr lang="en-US"/>
              <a:pPr/>
              <a:t>‹#›</a:t>
            </a:fld>
            <a:endParaRPr lang="en-US"/>
          </a:p>
        </p:txBody>
      </p:sp>
    </p:spTree>
    <p:extLst>
      <p:ext uri="{BB962C8B-B14F-4D97-AF65-F5344CB8AC3E}">
        <p14:creationId xmlns:p14="http://schemas.microsoft.com/office/powerpoint/2010/main" val="3825226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E3D1BFC-8DF5-4C27-A285-2D1F478A69B8}" type="slidenum">
              <a:rPr lang="en-US"/>
              <a:pPr>
                <a:defRPr/>
              </a:pPr>
              <a:t>‹#›</a:t>
            </a:fld>
            <a:endParaRPr lang="en-US"/>
          </a:p>
        </p:txBody>
      </p:sp>
    </p:spTree>
    <p:extLst>
      <p:ext uri="{BB962C8B-B14F-4D97-AF65-F5344CB8AC3E}">
        <p14:creationId xmlns:p14="http://schemas.microsoft.com/office/powerpoint/2010/main" val="1593255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84429-1746-4C8C-9E88-FFD1A876C90F}" type="slidenum">
              <a:rPr lang="en-US" smtClean="0"/>
              <a:pPr/>
              <a:t>‹#›</a:t>
            </a:fld>
            <a:endParaRPr lang="en-US"/>
          </a:p>
        </p:txBody>
      </p:sp>
    </p:spTree>
    <p:extLst>
      <p:ext uri="{BB962C8B-B14F-4D97-AF65-F5344CB8AC3E}">
        <p14:creationId xmlns:p14="http://schemas.microsoft.com/office/powerpoint/2010/main" val="1764354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09287A3-A46B-4EC1-9A82-67069B0DB053}" type="slidenum">
              <a:rPr lang="en-US"/>
              <a:pPr>
                <a:defRPr/>
              </a:pPr>
              <a:t>‹#›</a:t>
            </a:fld>
            <a:endParaRPr lang="en-US"/>
          </a:p>
        </p:txBody>
      </p:sp>
    </p:spTree>
    <p:extLst>
      <p:ext uri="{BB962C8B-B14F-4D97-AF65-F5344CB8AC3E}">
        <p14:creationId xmlns:p14="http://schemas.microsoft.com/office/powerpoint/2010/main" val="2954132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457200"/>
            <a:ext cx="82296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2E40D8-5966-46E9-8B03-F879C607A1AF}" type="slidenum">
              <a:rPr lang="en-US"/>
              <a:pPr>
                <a:defRPr/>
              </a:pPr>
              <a:t>‹#›</a:t>
            </a:fld>
            <a:endParaRPr lang="en-US"/>
          </a:p>
        </p:txBody>
      </p:sp>
    </p:spTree>
    <p:extLst>
      <p:ext uri="{BB962C8B-B14F-4D97-AF65-F5344CB8AC3E}">
        <p14:creationId xmlns:p14="http://schemas.microsoft.com/office/powerpoint/2010/main" val="2475996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C0B1DD-DC89-4BCE-83D1-D9FC8DA63ED3}" type="slidenum">
              <a:rPr lang="en-US"/>
              <a:pPr/>
              <a:t>‹#›</a:t>
            </a:fld>
            <a:endParaRPr lang="en-US"/>
          </a:p>
        </p:txBody>
      </p:sp>
    </p:spTree>
    <p:extLst>
      <p:ext uri="{BB962C8B-B14F-4D97-AF65-F5344CB8AC3E}">
        <p14:creationId xmlns:p14="http://schemas.microsoft.com/office/powerpoint/2010/main" val="39055000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11200" y="176212"/>
            <a:ext cx="10363200" cy="852488"/>
          </a:xfrm>
        </p:spPr>
        <p:txBody>
          <a:bodyPr/>
          <a:lstStyle/>
          <a:p>
            <a:r>
              <a:rPr lang="en-US"/>
              <a:t>Click to edit Master title style</a:t>
            </a:r>
          </a:p>
        </p:txBody>
      </p:sp>
      <p:sp>
        <p:nvSpPr>
          <p:cNvPr id="3" name="Text Placeholder 2"/>
          <p:cNvSpPr>
            <a:spLocks noGrp="1"/>
          </p:cNvSpPr>
          <p:nvPr>
            <p:ph type="body" sz="half" idx="1"/>
          </p:nvPr>
        </p:nvSpPr>
        <p:spPr>
          <a:xfrm>
            <a:off x="711200" y="1276350"/>
            <a:ext cx="5080000" cy="306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994400" y="1276350"/>
            <a:ext cx="5080000" cy="3067050"/>
          </a:xfrm>
        </p:spPr>
        <p:txBody>
          <a:bodyPr>
            <a:normAutofit/>
          </a:bodyPr>
          <a:lstStyle/>
          <a:p>
            <a:pPr lvl="0"/>
            <a:endParaRPr lang="en-US" noProof="0"/>
          </a:p>
        </p:txBody>
      </p:sp>
    </p:spTree>
    <p:extLst>
      <p:ext uri="{BB962C8B-B14F-4D97-AF65-F5344CB8AC3E}">
        <p14:creationId xmlns:p14="http://schemas.microsoft.com/office/powerpoint/2010/main" val="200955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EA228-4D13-4957-8230-C1D5810C1A73}" type="slidenum">
              <a:rPr lang="en-US" smtClean="0"/>
              <a:pPr/>
              <a:t>‹#›</a:t>
            </a:fld>
            <a:endParaRPr lang="en-US"/>
          </a:p>
        </p:txBody>
      </p:sp>
    </p:spTree>
    <p:extLst>
      <p:ext uri="{BB962C8B-B14F-4D97-AF65-F5344CB8AC3E}">
        <p14:creationId xmlns:p14="http://schemas.microsoft.com/office/powerpoint/2010/main" val="139178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15D38-AC88-4434-BDD2-E63EA0C7B4B8}" type="slidenum">
              <a:rPr lang="en-US" smtClean="0"/>
              <a:pPr/>
              <a:t>‹#›</a:t>
            </a:fld>
            <a:endParaRPr lang="en-US"/>
          </a:p>
        </p:txBody>
      </p:sp>
    </p:spTree>
    <p:extLst>
      <p:ext uri="{BB962C8B-B14F-4D97-AF65-F5344CB8AC3E}">
        <p14:creationId xmlns:p14="http://schemas.microsoft.com/office/powerpoint/2010/main" val="366441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0B6A5-D3EC-4C09-84F4-45251D5D1E76}" type="slidenum">
              <a:rPr lang="en-US" smtClean="0"/>
              <a:pPr/>
              <a:t>‹#›</a:t>
            </a:fld>
            <a:endParaRPr lang="en-US"/>
          </a:p>
        </p:txBody>
      </p:sp>
    </p:spTree>
    <p:extLst>
      <p:ext uri="{BB962C8B-B14F-4D97-AF65-F5344CB8AC3E}">
        <p14:creationId xmlns:p14="http://schemas.microsoft.com/office/powerpoint/2010/main" val="28642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E5C16-7DF0-4A40-B339-4D9DF89E2567}" type="slidenum">
              <a:rPr lang="en-US" smtClean="0"/>
              <a:pPr/>
              <a:t>‹#›</a:t>
            </a:fld>
            <a:endParaRPr lang="en-US"/>
          </a:p>
        </p:txBody>
      </p:sp>
    </p:spTree>
    <p:extLst>
      <p:ext uri="{BB962C8B-B14F-4D97-AF65-F5344CB8AC3E}">
        <p14:creationId xmlns:p14="http://schemas.microsoft.com/office/powerpoint/2010/main" val="108054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53473-C761-410A-AF1A-336330550275}" type="slidenum">
              <a:rPr lang="en-US" smtClean="0"/>
              <a:pPr/>
              <a:t>‹#›</a:t>
            </a:fld>
            <a:endParaRPr lang="en-US"/>
          </a:p>
        </p:txBody>
      </p:sp>
    </p:spTree>
    <p:extLst>
      <p:ext uri="{BB962C8B-B14F-4D97-AF65-F5344CB8AC3E}">
        <p14:creationId xmlns:p14="http://schemas.microsoft.com/office/powerpoint/2010/main" val="623814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A18A5-D853-413E-9A6C-8E344EB464CE}" type="slidenum">
              <a:rPr lang="en-US" smtClean="0"/>
              <a:pPr/>
              <a:t>‹#›</a:t>
            </a:fld>
            <a:endParaRPr lang="en-US"/>
          </a:p>
        </p:txBody>
      </p:sp>
    </p:spTree>
    <p:extLst>
      <p:ext uri="{BB962C8B-B14F-4D97-AF65-F5344CB8AC3E}">
        <p14:creationId xmlns:p14="http://schemas.microsoft.com/office/powerpoint/2010/main" val="301267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EB6E6-2DEC-4A9A-ADFC-9D053D58C517}" type="slidenum">
              <a:rPr lang="en-US" smtClean="0"/>
              <a:pPr/>
              <a:t>‹#›</a:t>
            </a:fld>
            <a:endParaRPr lang="en-US"/>
          </a:p>
        </p:txBody>
      </p:sp>
    </p:spTree>
    <p:extLst>
      <p:ext uri="{BB962C8B-B14F-4D97-AF65-F5344CB8AC3E}">
        <p14:creationId xmlns:p14="http://schemas.microsoft.com/office/powerpoint/2010/main" val="250632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191289D-E7D7-4F2F-802E-CCDA83C10A08}" type="slidenum">
              <a:rPr lang="en-US" smtClean="0"/>
              <a:pPr/>
              <a:t>‹#›</a:t>
            </a:fld>
            <a:endParaRPr lang="en-US"/>
          </a:p>
        </p:txBody>
      </p:sp>
    </p:spTree>
    <p:extLst>
      <p:ext uri="{BB962C8B-B14F-4D97-AF65-F5344CB8AC3E}">
        <p14:creationId xmlns:p14="http://schemas.microsoft.com/office/powerpoint/2010/main" val="3391409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2.gif"/></Relationships>
</file>

<file path=ppt/slides/_rels/slide10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22.xml"/><Relationship Id="rId5" Type="http://schemas.openxmlformats.org/officeDocument/2006/relationships/image" Target="../media/image115.jpg"/><Relationship Id="rId4" Type="http://schemas.openxmlformats.org/officeDocument/2006/relationships/image" Target="../media/image123.jpg"/></Relationships>
</file>

<file path=ppt/slides/_rels/slide114.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116.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7.xml"/><Relationship Id="rId4" Type="http://schemas.openxmlformats.org/officeDocument/2006/relationships/image" Target="../media/image14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61.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54.JPG"/></Relationships>
</file>

<file path=ppt/slides/_rels/slide162.xml.rels><?xml version="1.0" encoding="UTF-8" standalone="yes"?>
<Relationships xmlns="http://schemas.openxmlformats.org/package/2006/relationships"><Relationship Id="rId2" Type="http://schemas.openxmlformats.org/officeDocument/2006/relationships/hyperlink" Target="http://www.dshs.state.tx.u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cdc.gov/healthyswimm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1.xml"/><Relationship Id="rId5" Type="http://schemas.openxmlformats.org/officeDocument/2006/relationships/image" Target="../media/image43.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9.xml"/><Relationship Id="rId1" Type="http://schemas.openxmlformats.org/officeDocument/2006/relationships/vmlDrawing" Target="../drawings/vmlDrawing3.v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9.xml"/><Relationship Id="rId1" Type="http://schemas.openxmlformats.org/officeDocument/2006/relationships/vmlDrawing" Target="../drawings/vmlDrawing4.vml"/><Relationship Id="rId5" Type="http://schemas.openxmlformats.org/officeDocument/2006/relationships/image" Target="../media/image67.jpe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74.jpeg"/><Relationship Id="rId2" Type="http://schemas.openxmlformats.org/officeDocument/2006/relationships/slideLayout" Target="../slideLayouts/slideLayout19.xml"/><Relationship Id="rId1" Type="http://schemas.openxmlformats.org/officeDocument/2006/relationships/vmlDrawing" Target="../drawings/vmlDrawing5.vml"/><Relationship Id="rId6" Type="http://schemas.openxmlformats.org/officeDocument/2006/relationships/image" Target="../media/image73.png"/><Relationship Id="rId5" Type="http://schemas.openxmlformats.org/officeDocument/2006/relationships/oleObject" Target="../embeddings/oleObject7.bin"/><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9.xml"/><Relationship Id="rId1" Type="http://schemas.openxmlformats.org/officeDocument/2006/relationships/vmlDrawing" Target="../drawings/vmlDrawing6.vml"/><Relationship Id="rId5" Type="http://schemas.openxmlformats.org/officeDocument/2006/relationships/image" Target="../media/image80.jpeg"/><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vmlDrawing" Target="../drawings/vmlDrawing7.vml"/><Relationship Id="rId6" Type="http://schemas.openxmlformats.org/officeDocument/2006/relationships/image" Target="../media/image87.png"/><Relationship Id="rId5" Type="http://schemas.openxmlformats.org/officeDocument/2006/relationships/oleObject" Target="../embeddings/oleObject10.bin"/><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t-health-district-final.jpg"/>
          <p:cNvPicPr>
            <a:picLocks noChangeAspect="1"/>
          </p:cNvPicPr>
          <p:nvPr/>
        </p:nvPicPr>
        <p:blipFill>
          <a:blip r:embed="rId3" cstate="print"/>
          <a:stretch>
            <a:fillRect/>
          </a:stretch>
        </p:blipFill>
        <p:spPr>
          <a:xfrm>
            <a:off x="1293876" y="304800"/>
            <a:ext cx="6556248" cy="13197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a:extLst>
              <a:ext uri="{FF2B5EF4-FFF2-40B4-BE49-F238E27FC236}">
                <a16:creationId xmlns:a16="http://schemas.microsoft.com/office/drawing/2014/main" id="{95703822-854C-A846-AE84-EC2365E5D2B8}"/>
              </a:ext>
            </a:extLst>
          </p:cNvPr>
          <p:cNvSpPr>
            <a:spLocks noGrp="1"/>
          </p:cNvSpPr>
          <p:nvPr>
            <p:ph type="ctrTitle"/>
          </p:nvPr>
        </p:nvSpPr>
        <p:spPr>
          <a:xfrm>
            <a:off x="1436243" y="1868313"/>
            <a:ext cx="6195314" cy="914400"/>
          </a:xfrm>
        </p:spPr>
        <p:txBody>
          <a:bodyPr/>
          <a:lstStyle/>
          <a:p>
            <a:pPr algn="l"/>
            <a:r>
              <a:rPr lang="en-US" dirty="0">
                <a:solidFill>
                  <a:schemeClr val="accent2"/>
                </a:solidFill>
              </a:rPr>
              <a:t>POOL SCHOOL 2022</a:t>
            </a:r>
          </a:p>
        </p:txBody>
      </p:sp>
      <p:pic>
        <p:nvPicPr>
          <p:cNvPr id="4" name="Picture 3" descr="A picture containing sky, tree, outdoor, swimming&#10;&#10;Description automatically generated">
            <a:extLst>
              <a:ext uri="{FF2B5EF4-FFF2-40B4-BE49-F238E27FC236}">
                <a16:creationId xmlns:a16="http://schemas.microsoft.com/office/drawing/2014/main" id="{A49B7EE6-9DCF-4335-9170-B2E68B831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14982"/>
            <a:ext cx="7239000" cy="4114798"/>
          </a:xfrm>
          <a:prstGeom prst="rect">
            <a:avLst/>
          </a:prstGeom>
        </p:spPr>
      </p:pic>
    </p:spTree>
    <p:extLst>
      <p:ext uri="{BB962C8B-B14F-4D97-AF65-F5344CB8AC3E}">
        <p14:creationId xmlns:p14="http://schemas.microsoft.com/office/powerpoint/2010/main" val="2877192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0" y="1109528"/>
            <a:ext cx="7162800" cy="4953000"/>
          </a:xfrm>
          <a:solidFill>
            <a:schemeClr val="bg1"/>
          </a:solidFill>
        </p:spPr>
        <p:txBody>
          <a:bodyPr>
            <a:normAutofit lnSpcReduction="10000"/>
          </a:bodyPr>
          <a:lstStyle/>
          <a:p>
            <a:pPr>
              <a:lnSpc>
                <a:spcPct val="80000"/>
              </a:lnSpc>
            </a:pPr>
            <a:r>
              <a:rPr lang="en-US" sz="2400" dirty="0">
                <a:solidFill>
                  <a:schemeClr val="tx1"/>
                </a:solidFill>
              </a:rPr>
              <a:t>The primary reason why pools are constantly treated with disinfectant is to keep people from getting sick due to contact or ingestion of contaminated of water</a:t>
            </a:r>
          </a:p>
          <a:p>
            <a:pPr algn="just">
              <a:lnSpc>
                <a:spcPct val="80000"/>
              </a:lnSpc>
            </a:pPr>
            <a:endParaRPr lang="en-US" sz="2400" dirty="0"/>
          </a:p>
          <a:p>
            <a:pPr>
              <a:lnSpc>
                <a:spcPct val="80000"/>
              </a:lnSpc>
            </a:pPr>
            <a:r>
              <a:rPr lang="en-US" sz="2400" dirty="0">
                <a:solidFill>
                  <a:schemeClr val="tx1"/>
                </a:solidFill>
                <a:latin typeface="Arial" panose="020B0604020202020204" pitchFamily="34" charset="0"/>
                <a:cs typeface="Arial" panose="020B0604020202020204" pitchFamily="34" charset="0"/>
              </a:rPr>
              <a:t>According to Texas Department of State Health Services (DSHS), in 2019 there were 1,244 reported cases of Cryptosporidium, 1,324 cases of E. Coli, and 4,024 cases of Shigella</a:t>
            </a:r>
          </a:p>
          <a:p>
            <a:pPr marL="0" indent="0">
              <a:lnSpc>
                <a:spcPct val="80000"/>
              </a:lnSpc>
              <a:buNone/>
            </a:pPr>
            <a:r>
              <a:rPr lang="en-US" sz="2400" dirty="0">
                <a:solidFill>
                  <a:srgbClr val="FF0000"/>
                </a:solidFill>
                <a:latin typeface="Arial" panose="020B0604020202020204" pitchFamily="34" charset="0"/>
                <a:cs typeface="Arial" panose="020B0604020202020204" pitchFamily="34" charset="0"/>
              </a:rPr>
              <a:t>*Giardia is not a reportable condition in Texas.        However, the CDC reports that in 2019 in the southern states, 2,958 cases were reported.</a:t>
            </a:r>
          </a:p>
          <a:p>
            <a:pPr algn="just">
              <a:lnSpc>
                <a:spcPct val="80000"/>
              </a:lnSpc>
            </a:pPr>
            <a:endParaRPr lang="en-US" sz="2400" dirty="0"/>
          </a:p>
          <a:p>
            <a:pPr>
              <a:lnSpc>
                <a:spcPct val="80000"/>
              </a:lnSpc>
            </a:pPr>
            <a:r>
              <a:rPr lang="en-US" sz="2400" dirty="0">
                <a:solidFill>
                  <a:schemeClr val="tx1"/>
                </a:solidFill>
                <a:latin typeface="Arial" panose="020B0604020202020204" pitchFamily="34" charset="0"/>
                <a:cs typeface="Arial" panose="020B0604020202020204" pitchFamily="34" charset="0"/>
              </a:rPr>
              <a:t>All of these conditions are due to germs that can easily be killed by chlorine or other disinfectants</a:t>
            </a:r>
            <a:endParaRPr lang="en-US" sz="28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56113" y="5553343"/>
            <a:ext cx="902286" cy="1304657"/>
          </a:xfrm>
          <a:prstGeom prst="rect">
            <a:avLst/>
          </a:prstGeom>
        </p:spPr>
      </p:pic>
      <p:sp>
        <p:nvSpPr>
          <p:cNvPr id="5" name="Title 4">
            <a:extLst>
              <a:ext uri="{FF2B5EF4-FFF2-40B4-BE49-F238E27FC236}">
                <a16:creationId xmlns:a16="http://schemas.microsoft.com/office/drawing/2014/main" id="{71F4111D-33B9-0B46-961B-DD12BCC483D3}"/>
              </a:ext>
            </a:extLst>
          </p:cNvPr>
          <p:cNvSpPr>
            <a:spLocks noGrp="1"/>
          </p:cNvSpPr>
          <p:nvPr>
            <p:ph type="title"/>
          </p:nvPr>
        </p:nvSpPr>
        <p:spPr>
          <a:xfrm>
            <a:off x="533400" y="224392"/>
            <a:ext cx="6347713" cy="1320800"/>
          </a:xfrm>
        </p:spPr>
        <p:txBody>
          <a:bodyPr/>
          <a:lstStyle/>
          <a:p>
            <a:r>
              <a:rPr lang="en-US" dirty="0"/>
              <a:t>    </a:t>
            </a:r>
            <a:r>
              <a:rPr lang="en-US" dirty="0">
                <a:solidFill>
                  <a:schemeClr val="accent2"/>
                </a:solidFill>
              </a:rPr>
              <a:t>Pool Water Contaminants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1066800" y="53295"/>
            <a:ext cx="4800600" cy="1447800"/>
          </a:xfrm>
          <a:solidFill>
            <a:schemeClr val="bg1"/>
          </a:solidFill>
        </p:spPr>
        <p:txBody>
          <a:bodyPr>
            <a:normAutofit/>
          </a:bodyPr>
          <a:lstStyle/>
          <a:p>
            <a:r>
              <a:rPr lang="en-US" sz="4000" dirty="0">
                <a:solidFill>
                  <a:schemeClr val="accent2"/>
                </a:solidFill>
              </a:rPr>
              <a:t>Circulation</a:t>
            </a:r>
            <a:br>
              <a:rPr lang="en-US" sz="4000" dirty="0">
                <a:solidFill>
                  <a:schemeClr val="accent2"/>
                </a:solidFill>
              </a:rPr>
            </a:br>
            <a:r>
              <a:rPr lang="en-US" sz="4000" dirty="0">
                <a:solidFill>
                  <a:schemeClr val="accent2"/>
                </a:solidFill>
              </a:rPr>
              <a:t>Pool Sizing</a:t>
            </a:r>
          </a:p>
        </p:txBody>
      </p:sp>
      <p:sp>
        <p:nvSpPr>
          <p:cNvPr id="2051" name="Rectangle 3"/>
          <p:cNvSpPr>
            <a:spLocks noGrp="1" noRot="1" noChangeArrowheads="1"/>
          </p:cNvSpPr>
          <p:nvPr>
            <p:ph type="subTitle" idx="1"/>
          </p:nvPr>
        </p:nvSpPr>
        <p:spPr>
          <a:xfrm>
            <a:off x="19792" y="2057400"/>
            <a:ext cx="9067799" cy="4800600"/>
          </a:xfrm>
        </p:spPr>
        <p:txBody>
          <a:bodyPr>
            <a:normAutofit/>
          </a:bodyPr>
          <a:lstStyle/>
          <a:p>
            <a:pPr algn="l">
              <a:buFont typeface="Wingdings" pitchFamily="2" charset="2"/>
              <a:buChar char="§"/>
            </a:pPr>
            <a:r>
              <a:rPr lang="en-US" b="1" dirty="0">
                <a:solidFill>
                  <a:srgbClr val="FFFF00"/>
                </a:solidFill>
              </a:rPr>
              <a:t> </a:t>
            </a:r>
            <a:r>
              <a:rPr lang="en-US" b="1" u="sng" dirty="0">
                <a:solidFill>
                  <a:srgbClr val="C00000"/>
                </a:solidFill>
                <a:latin typeface="Arial" panose="020B0604020202020204" pitchFamily="34" charset="0"/>
                <a:cs typeface="Arial" panose="020B0604020202020204" pitchFamily="34" charset="0"/>
              </a:rPr>
              <a:t>Determine Average Pool Depth</a:t>
            </a:r>
          </a:p>
          <a:p>
            <a:r>
              <a:rPr lang="en-US" sz="2000" b="1" dirty="0">
                <a:solidFill>
                  <a:schemeClr val="tx1"/>
                </a:solidFill>
              </a:rPr>
              <a:t>Deep end depth (</a:t>
            </a:r>
            <a:r>
              <a:rPr lang="en-US" sz="2000" b="1" dirty="0" err="1">
                <a:solidFill>
                  <a:schemeClr val="tx1"/>
                </a:solidFill>
              </a:rPr>
              <a:t>ft</a:t>
            </a:r>
            <a:r>
              <a:rPr lang="en-US" sz="2000" b="1" dirty="0">
                <a:solidFill>
                  <a:schemeClr val="tx1"/>
                </a:solidFill>
              </a:rPr>
              <a:t>)__+ shallow end depth (</a:t>
            </a:r>
            <a:r>
              <a:rPr lang="en-US" sz="2000" b="1" dirty="0" err="1">
                <a:solidFill>
                  <a:schemeClr val="tx1"/>
                </a:solidFill>
              </a:rPr>
              <a:t>ft</a:t>
            </a:r>
            <a:r>
              <a:rPr lang="en-US" sz="2000" b="1" dirty="0">
                <a:solidFill>
                  <a:schemeClr val="tx1"/>
                </a:solidFill>
              </a:rPr>
              <a:t>)__ ÷ 2 = Avg. Depth (</a:t>
            </a:r>
            <a:r>
              <a:rPr lang="en-US" sz="2000" b="1" dirty="0" err="1">
                <a:solidFill>
                  <a:schemeClr val="tx1"/>
                </a:solidFill>
              </a:rPr>
              <a:t>ft</a:t>
            </a:r>
            <a:r>
              <a:rPr lang="en-US" sz="2000" b="1" dirty="0">
                <a:solidFill>
                  <a:schemeClr val="tx1"/>
                </a:solidFill>
              </a:rPr>
              <a:t>)__</a:t>
            </a:r>
          </a:p>
          <a:p>
            <a:pPr algn="l">
              <a:buFont typeface="Wingdings" pitchFamily="2" charset="2"/>
              <a:buChar char="§"/>
            </a:pPr>
            <a:r>
              <a:rPr lang="en-US" b="1" i="1" u="sng" dirty="0">
                <a:solidFill>
                  <a:srgbClr val="FFFF00"/>
                </a:solidFill>
              </a:rPr>
              <a:t> </a:t>
            </a:r>
            <a:r>
              <a:rPr lang="en-US" b="1" u="sng" dirty="0">
                <a:solidFill>
                  <a:srgbClr val="C00000"/>
                </a:solidFill>
              </a:rPr>
              <a:t>Determine Pool Volume</a:t>
            </a:r>
          </a:p>
          <a:p>
            <a:pPr algn="l"/>
            <a:r>
              <a:rPr lang="en-US" sz="2600" b="1" dirty="0">
                <a:solidFill>
                  <a:srgbClr val="FF0000"/>
                </a:solidFill>
              </a:rPr>
              <a:t>   </a:t>
            </a:r>
            <a:r>
              <a:rPr lang="en-US" sz="3000" b="1" dirty="0">
                <a:solidFill>
                  <a:schemeClr val="accent1">
                    <a:lumMod val="60000"/>
                    <a:lumOff val="40000"/>
                  </a:schemeClr>
                </a:solidFill>
              </a:rPr>
              <a:t>Rectangular Pools:</a:t>
            </a:r>
          </a:p>
          <a:p>
            <a:pPr algn="l"/>
            <a:r>
              <a:rPr lang="en-US" sz="2000" dirty="0"/>
              <a:t>     </a:t>
            </a:r>
            <a:r>
              <a:rPr lang="en-US" sz="2600" b="1" dirty="0">
                <a:solidFill>
                  <a:schemeClr val="tx1"/>
                </a:solidFill>
              </a:rPr>
              <a:t>Length __ X  Width __ X  Avg. Depth __ X 7.5 = __ Gal.</a:t>
            </a:r>
          </a:p>
          <a:p>
            <a:pPr algn="l"/>
            <a:r>
              <a:rPr lang="en-US" sz="2600" b="1" dirty="0">
                <a:solidFill>
                  <a:srgbClr val="FF0000"/>
                </a:solidFill>
              </a:rPr>
              <a:t>   </a:t>
            </a:r>
            <a:r>
              <a:rPr lang="en-US" sz="3000" b="1" dirty="0">
                <a:solidFill>
                  <a:schemeClr val="accent1">
                    <a:lumMod val="60000"/>
                    <a:lumOff val="40000"/>
                  </a:schemeClr>
                </a:solidFill>
              </a:rPr>
              <a:t>Round Pools:</a:t>
            </a:r>
          </a:p>
          <a:p>
            <a:pPr algn="l"/>
            <a:r>
              <a:rPr lang="en-US" sz="2400" dirty="0">
                <a:solidFill>
                  <a:schemeClr val="tx1"/>
                </a:solidFill>
              </a:rPr>
              <a:t>    </a:t>
            </a:r>
            <a:r>
              <a:rPr lang="en-US" sz="2000" b="1" dirty="0">
                <a:solidFill>
                  <a:schemeClr val="tx1"/>
                </a:solidFill>
              </a:rPr>
              <a:t>Long Dia. (ft)__ X Short Dia. (ft)__ X Avg. Depth__ X 5.9 = __Gal.</a:t>
            </a:r>
          </a:p>
          <a:p>
            <a:pPr algn="l"/>
            <a:r>
              <a:rPr lang="en-US" sz="3500" b="1" dirty="0">
                <a:solidFill>
                  <a:schemeClr val="tx1"/>
                </a:solidFill>
              </a:rPr>
              <a:t>        *Example on the next slide* </a:t>
            </a:r>
          </a:p>
          <a:p>
            <a:endParaRPr lang="en-US" sz="2900" b="1" dirty="0">
              <a:solidFill>
                <a:srgbClr val="FF0066"/>
              </a:solidFill>
            </a:endParaRPr>
          </a:p>
          <a:p>
            <a:pPr>
              <a:buFont typeface="Wingdings" pitchFamily="2" charset="2"/>
              <a:buChar char="§"/>
            </a:pPr>
            <a:endParaRPr lang="en-US" sz="2000" dirty="0"/>
          </a:p>
        </p:txBody>
      </p:sp>
      <p:pic>
        <p:nvPicPr>
          <p:cNvPr id="2054" name="Picture 6" descr="MCj03104260000[1]"/>
          <p:cNvPicPr>
            <a:picLocks noChangeAspect="1" noChangeArrowheads="1"/>
          </p:cNvPicPr>
          <p:nvPr/>
        </p:nvPicPr>
        <p:blipFill>
          <a:blip r:embed="rId3" cstate="print"/>
          <a:srcRect/>
          <a:stretch>
            <a:fillRect/>
          </a:stretch>
        </p:blipFill>
        <p:spPr bwMode="auto">
          <a:xfrm>
            <a:off x="0" y="0"/>
            <a:ext cx="2514600" cy="1544638"/>
          </a:xfrm>
          <a:prstGeom prst="rect">
            <a:avLst/>
          </a:prstGeom>
          <a:noFill/>
        </p:spPr>
      </p:pic>
      <p:pic>
        <p:nvPicPr>
          <p:cNvPr id="2056" name="Picture 8" descr="MPj01785220000[1]"/>
          <p:cNvPicPr>
            <a:picLocks noChangeAspect="1" noChangeArrowheads="1"/>
          </p:cNvPicPr>
          <p:nvPr/>
        </p:nvPicPr>
        <p:blipFill>
          <a:blip r:embed="rId4" cstate="print"/>
          <a:srcRect/>
          <a:stretch>
            <a:fillRect/>
          </a:stretch>
        </p:blipFill>
        <p:spPr bwMode="auto">
          <a:xfrm>
            <a:off x="6633962" y="0"/>
            <a:ext cx="2510037" cy="1544638"/>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27" y="587042"/>
            <a:ext cx="7794062" cy="5851364"/>
          </a:xfrm>
          <a:prstGeom prst="rect">
            <a:avLst/>
          </a:prstGeom>
        </p:spPr>
      </p:pic>
      <p:sp>
        <p:nvSpPr>
          <p:cNvPr id="5" name="TextBox 4"/>
          <p:cNvSpPr txBox="1"/>
          <p:nvPr/>
        </p:nvSpPr>
        <p:spPr>
          <a:xfrm>
            <a:off x="2133600" y="914400"/>
            <a:ext cx="914400" cy="369332"/>
          </a:xfrm>
          <a:prstGeom prst="rect">
            <a:avLst/>
          </a:prstGeom>
          <a:solidFill>
            <a:srgbClr val="FF0000"/>
          </a:solidFill>
        </p:spPr>
        <p:txBody>
          <a:bodyPr wrap="square" rtlCol="0">
            <a:spAutoFit/>
          </a:bodyPr>
          <a:lstStyle/>
          <a:p>
            <a:r>
              <a:rPr lang="en-US" b="1" dirty="0"/>
              <a:t>32 feet</a:t>
            </a:r>
          </a:p>
        </p:txBody>
      </p:sp>
      <p:sp>
        <p:nvSpPr>
          <p:cNvPr id="6" name="TextBox 5"/>
          <p:cNvSpPr txBox="1"/>
          <p:nvPr/>
        </p:nvSpPr>
        <p:spPr>
          <a:xfrm>
            <a:off x="723900" y="2106809"/>
            <a:ext cx="1028700" cy="369332"/>
          </a:xfrm>
          <a:prstGeom prst="rect">
            <a:avLst/>
          </a:prstGeom>
          <a:solidFill>
            <a:srgbClr val="FF0000"/>
          </a:solidFill>
        </p:spPr>
        <p:txBody>
          <a:bodyPr wrap="square" rtlCol="0">
            <a:spAutoFit/>
          </a:bodyPr>
          <a:lstStyle/>
          <a:p>
            <a:r>
              <a:rPr lang="en-US" b="1" dirty="0"/>
              <a:t>16 feet</a:t>
            </a:r>
          </a:p>
        </p:txBody>
      </p:sp>
      <p:sp>
        <p:nvSpPr>
          <p:cNvPr id="7" name="TextBox 6"/>
          <p:cNvSpPr txBox="1"/>
          <p:nvPr/>
        </p:nvSpPr>
        <p:spPr>
          <a:xfrm>
            <a:off x="4049110" y="1844230"/>
            <a:ext cx="838200" cy="369332"/>
          </a:xfrm>
          <a:prstGeom prst="rect">
            <a:avLst/>
          </a:prstGeom>
          <a:solidFill>
            <a:srgbClr val="FF0000"/>
          </a:solidFill>
        </p:spPr>
        <p:txBody>
          <a:bodyPr wrap="square" rtlCol="0">
            <a:spAutoFit/>
          </a:bodyPr>
          <a:lstStyle/>
          <a:p>
            <a:r>
              <a:rPr lang="en-US" sz="1400" b="1" dirty="0"/>
              <a:t>2 </a:t>
            </a:r>
            <a:r>
              <a:rPr lang="en-US" b="1" dirty="0"/>
              <a:t>feet</a:t>
            </a:r>
            <a:endParaRPr lang="en-US" sz="1400" b="1" dirty="0"/>
          </a:p>
        </p:txBody>
      </p:sp>
      <p:sp>
        <p:nvSpPr>
          <p:cNvPr id="8" name="TextBox 7"/>
          <p:cNvSpPr txBox="1"/>
          <p:nvPr/>
        </p:nvSpPr>
        <p:spPr>
          <a:xfrm>
            <a:off x="7405201" y="2113199"/>
            <a:ext cx="943292" cy="369332"/>
          </a:xfrm>
          <a:prstGeom prst="rect">
            <a:avLst/>
          </a:prstGeom>
          <a:solidFill>
            <a:srgbClr val="FF0000"/>
          </a:solidFill>
        </p:spPr>
        <p:txBody>
          <a:bodyPr wrap="square" rtlCol="0">
            <a:spAutoFit/>
          </a:bodyPr>
          <a:lstStyle/>
          <a:p>
            <a:r>
              <a:rPr lang="en-US" b="1" dirty="0"/>
              <a:t>10 feet</a:t>
            </a:r>
          </a:p>
        </p:txBody>
      </p:sp>
      <p:sp>
        <p:nvSpPr>
          <p:cNvPr id="9" name="TextBox 8"/>
          <p:cNvSpPr txBox="1"/>
          <p:nvPr/>
        </p:nvSpPr>
        <p:spPr>
          <a:xfrm>
            <a:off x="5213130" y="5013434"/>
            <a:ext cx="557048" cy="36615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a:t>7.5</a:t>
            </a:r>
          </a:p>
        </p:txBody>
      </p:sp>
      <p:sp>
        <p:nvSpPr>
          <p:cNvPr id="10" name="TextBox 9"/>
          <p:cNvSpPr txBox="1"/>
          <p:nvPr/>
        </p:nvSpPr>
        <p:spPr>
          <a:xfrm>
            <a:off x="1098330" y="5555054"/>
            <a:ext cx="4114800" cy="369332"/>
          </a:xfrm>
          <a:prstGeom prst="rect">
            <a:avLst/>
          </a:prstGeom>
          <a:ln w="57150">
            <a:solidFill>
              <a:srgbClr val="FFFF00"/>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US" b="1" dirty="0"/>
              <a:t>(2 + 10) / 2 = 6.0 AVERAGE DEPTH</a:t>
            </a:r>
          </a:p>
        </p:txBody>
      </p:sp>
      <p:sp>
        <p:nvSpPr>
          <p:cNvPr id="11" name="TextBox 10"/>
          <p:cNvSpPr txBox="1"/>
          <p:nvPr/>
        </p:nvSpPr>
        <p:spPr>
          <a:xfrm>
            <a:off x="1098330" y="5893609"/>
            <a:ext cx="4540470" cy="369332"/>
          </a:xfrm>
          <a:prstGeom prst="rect">
            <a:avLst/>
          </a:prstGeom>
          <a:ln w="57150">
            <a:solidFill>
              <a:srgbClr val="FF0000"/>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US" b="1" dirty="0"/>
              <a:t>6.0 X 16 X 32 X 7.5 = 23,040 GALLONS</a:t>
            </a:r>
          </a:p>
        </p:txBody>
      </p:sp>
      <p:sp>
        <p:nvSpPr>
          <p:cNvPr id="12" name="TextBox 11"/>
          <p:cNvSpPr txBox="1"/>
          <p:nvPr/>
        </p:nvSpPr>
        <p:spPr>
          <a:xfrm>
            <a:off x="1187667" y="2618833"/>
            <a:ext cx="2476500" cy="369332"/>
          </a:xfrm>
          <a:prstGeom prst="rect">
            <a:avLst/>
          </a:prstGeom>
          <a:solidFill>
            <a:srgbClr val="002060"/>
          </a:solidFill>
        </p:spPr>
        <p:txBody>
          <a:bodyPr wrap="square" rtlCol="0">
            <a:spAutoFit/>
          </a:bodyPr>
          <a:lstStyle/>
          <a:p>
            <a:r>
              <a:rPr lang="en-US" dirty="0"/>
              <a:t>SURFACE AREA</a:t>
            </a:r>
          </a:p>
        </p:txBody>
      </p:sp>
      <p:cxnSp>
        <p:nvCxnSpPr>
          <p:cNvPr id="25" name="Straight Arrow Connector 24"/>
          <p:cNvCxnSpPr/>
          <p:nvPr/>
        </p:nvCxnSpPr>
        <p:spPr>
          <a:xfrm>
            <a:off x="1098330" y="838200"/>
            <a:ext cx="2730720" cy="0"/>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23899" y="1143000"/>
            <a:ext cx="1" cy="1981200"/>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359495" y="2642630"/>
            <a:ext cx="2476500" cy="369332"/>
          </a:xfrm>
          <a:prstGeom prst="rect">
            <a:avLst/>
          </a:prstGeom>
          <a:solidFill>
            <a:srgbClr val="002060"/>
          </a:solidFill>
        </p:spPr>
        <p:txBody>
          <a:bodyPr wrap="square" rtlCol="0">
            <a:spAutoFit/>
          </a:bodyPr>
          <a:lstStyle/>
          <a:p>
            <a:r>
              <a:rPr lang="en-US" dirty="0"/>
              <a:t>AVERAGE DEPTH</a:t>
            </a:r>
          </a:p>
        </p:txBody>
      </p:sp>
      <p:cxnSp>
        <p:nvCxnSpPr>
          <p:cNvPr id="33" name="Straight Arrow Connector 32"/>
          <p:cNvCxnSpPr/>
          <p:nvPr/>
        </p:nvCxnSpPr>
        <p:spPr>
          <a:xfrm>
            <a:off x="4902425" y="1676400"/>
            <a:ext cx="0" cy="573253"/>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405201" y="1676400"/>
            <a:ext cx="0" cy="1150896"/>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cxnSpLocks/>
          </p:cNvCxnSpPr>
          <p:nvPr/>
        </p:nvCxnSpPr>
        <p:spPr>
          <a:xfrm flipH="1" flipV="1">
            <a:off x="8045669" y="3124200"/>
            <a:ext cx="1" cy="2590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flipV="1">
            <a:off x="805029" y="3124201"/>
            <a:ext cx="33182" cy="29540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8330" y="5893609"/>
            <a:ext cx="4114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DAC80A7-2791-4C3E-A7CA-84B4EF5C30D1}"/>
              </a:ext>
            </a:extLst>
          </p:cNvPr>
          <p:cNvCxnSpPr>
            <a:cxnSpLocks/>
            <a:stCxn id="10" idx="3"/>
          </p:cNvCxnSpPr>
          <p:nvPr/>
        </p:nvCxnSpPr>
        <p:spPr>
          <a:xfrm flipV="1">
            <a:off x="5213130" y="5715000"/>
            <a:ext cx="2832539" cy="2472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0702236-ADDB-490A-963F-54EA7D6D1FD1}"/>
              </a:ext>
            </a:extLst>
          </p:cNvPr>
          <p:cNvCxnSpPr>
            <a:cxnSpLocks/>
            <a:stCxn id="11" idx="1"/>
          </p:cNvCxnSpPr>
          <p:nvPr/>
        </p:nvCxnSpPr>
        <p:spPr>
          <a:xfrm flipH="1">
            <a:off x="838211" y="6078275"/>
            <a:ext cx="260119" cy="9994"/>
          </a:xfrm>
          <a:prstGeom prst="straightConnector1">
            <a:avLst/>
          </a:prstGeom>
          <a:ln>
            <a:solidFill>
              <a:srgbClr val="CC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6877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Rot="1" noChangeArrowheads="1"/>
          </p:cNvSpPr>
          <p:nvPr>
            <p:ph idx="1"/>
          </p:nvPr>
        </p:nvSpPr>
        <p:spPr>
          <a:xfrm>
            <a:off x="301625" y="1962150"/>
            <a:ext cx="8540750" cy="3617913"/>
          </a:xfrm>
        </p:spPr>
        <p:txBody>
          <a:bodyPr>
            <a:normAutofit lnSpcReduction="10000"/>
          </a:bodyPr>
          <a:lstStyle/>
          <a:p>
            <a:pPr>
              <a:buFont typeface="Wingdings" pitchFamily="2" charset="2"/>
              <a:buNone/>
            </a:pPr>
            <a:r>
              <a:rPr lang="en-US" dirty="0"/>
              <a:t>Spa </a:t>
            </a:r>
            <a:r>
              <a:rPr lang="en-US" dirty="0">
                <a:solidFill>
                  <a:srgbClr val="FF0066"/>
                </a:solidFill>
              </a:rPr>
              <a:t>- </a:t>
            </a:r>
            <a:r>
              <a:rPr lang="en-US" dirty="0">
                <a:solidFill>
                  <a:srgbClr val="C00000"/>
                </a:solidFill>
              </a:rPr>
              <a:t>1/2 hour</a:t>
            </a:r>
          </a:p>
          <a:p>
            <a:pPr>
              <a:buFont typeface="Wingdings" pitchFamily="2" charset="2"/>
              <a:buNone/>
            </a:pPr>
            <a:r>
              <a:rPr lang="en-US" dirty="0"/>
              <a:t>Wading</a:t>
            </a:r>
            <a:r>
              <a:rPr lang="en-US" dirty="0">
                <a:solidFill>
                  <a:schemeClr val="folHlink"/>
                </a:solidFill>
              </a:rPr>
              <a:t> </a:t>
            </a:r>
            <a:r>
              <a:rPr lang="en-US" dirty="0">
                <a:solidFill>
                  <a:srgbClr val="FF0066"/>
                </a:solidFill>
              </a:rPr>
              <a:t>– </a:t>
            </a:r>
            <a:r>
              <a:rPr lang="en-US" dirty="0">
                <a:solidFill>
                  <a:srgbClr val="C00000"/>
                </a:solidFill>
              </a:rPr>
              <a:t>1 hour </a:t>
            </a:r>
          </a:p>
          <a:p>
            <a:pPr>
              <a:buFont typeface="Wingdings" pitchFamily="2" charset="2"/>
              <a:buNone/>
            </a:pPr>
            <a:r>
              <a:rPr lang="en-US" sz="2800" dirty="0"/>
              <a:t>Post 10/1/99 pool &lt; 4ft avg. depth (x 1.5</a:t>
            </a:r>
            <a:r>
              <a:rPr lang="en-US" sz="2800" dirty="0">
                <a:solidFill>
                  <a:schemeClr val="folHlink"/>
                </a:solidFill>
              </a:rPr>
              <a:t>) </a:t>
            </a:r>
            <a:r>
              <a:rPr lang="en-US" sz="2800" dirty="0">
                <a:solidFill>
                  <a:srgbClr val="FF0066"/>
                </a:solidFill>
              </a:rPr>
              <a:t>– </a:t>
            </a:r>
            <a:r>
              <a:rPr lang="en-US" sz="2800" dirty="0">
                <a:solidFill>
                  <a:srgbClr val="C00000"/>
                </a:solidFill>
              </a:rPr>
              <a:t>4.5 hours</a:t>
            </a:r>
          </a:p>
          <a:p>
            <a:pPr>
              <a:buFont typeface="Wingdings" pitchFamily="2" charset="2"/>
              <a:buNone/>
            </a:pPr>
            <a:r>
              <a:rPr lang="en-US" sz="2800" dirty="0"/>
              <a:t>Post 10/1/99 pool &gt; or = 4ft avg. depth </a:t>
            </a:r>
            <a:r>
              <a:rPr lang="en-US" sz="2800" dirty="0">
                <a:solidFill>
                  <a:srgbClr val="FF0066"/>
                </a:solidFill>
              </a:rPr>
              <a:t>– </a:t>
            </a:r>
            <a:r>
              <a:rPr lang="en-US" sz="2800" dirty="0">
                <a:solidFill>
                  <a:srgbClr val="C00000"/>
                </a:solidFill>
              </a:rPr>
              <a:t>6 hours</a:t>
            </a:r>
          </a:p>
          <a:p>
            <a:pPr>
              <a:buFont typeface="Wingdings" pitchFamily="2" charset="2"/>
              <a:buNone/>
            </a:pPr>
            <a:r>
              <a:rPr lang="en-US" sz="2800" dirty="0"/>
              <a:t>Pre 10/1/99 pool (heavy bather load) </a:t>
            </a:r>
            <a:r>
              <a:rPr lang="en-US" sz="2800" dirty="0">
                <a:solidFill>
                  <a:srgbClr val="FF0066"/>
                </a:solidFill>
              </a:rPr>
              <a:t>– </a:t>
            </a:r>
            <a:r>
              <a:rPr lang="en-US" sz="2800" dirty="0">
                <a:solidFill>
                  <a:srgbClr val="C00000"/>
                </a:solidFill>
              </a:rPr>
              <a:t>6 hours</a:t>
            </a:r>
          </a:p>
          <a:p>
            <a:pPr>
              <a:buFont typeface="Wingdings" pitchFamily="2" charset="2"/>
              <a:buNone/>
            </a:pPr>
            <a:r>
              <a:rPr lang="en-US" sz="2800" dirty="0"/>
              <a:t>Pre 10/1/99 pool (normal load) </a:t>
            </a:r>
            <a:r>
              <a:rPr lang="en-US" sz="2800" dirty="0">
                <a:solidFill>
                  <a:srgbClr val="FF0066"/>
                </a:solidFill>
              </a:rPr>
              <a:t>– </a:t>
            </a:r>
            <a:r>
              <a:rPr lang="en-US" sz="2800" dirty="0">
                <a:solidFill>
                  <a:srgbClr val="C00000"/>
                </a:solidFill>
              </a:rPr>
              <a:t>8 hours</a:t>
            </a:r>
          </a:p>
          <a:p>
            <a:pPr>
              <a:buFont typeface="Wingdings" pitchFamily="2" charset="2"/>
              <a:buNone/>
            </a:pPr>
            <a:r>
              <a:rPr lang="en-US" sz="2000" dirty="0">
                <a:solidFill>
                  <a:srgbClr val="FFFF00"/>
                </a:solidFill>
              </a:rPr>
              <a:t>    </a:t>
            </a:r>
            <a:endParaRPr lang="en-US" sz="2800" dirty="0">
              <a:solidFill>
                <a:schemeClr val="folHlink"/>
              </a:solidFill>
            </a:endParaRPr>
          </a:p>
        </p:txBody>
      </p:sp>
      <p:sp>
        <p:nvSpPr>
          <p:cNvPr id="7172" name="Text Box 4"/>
          <p:cNvSpPr txBox="1">
            <a:spLocks noChangeArrowheads="1"/>
          </p:cNvSpPr>
          <p:nvPr/>
        </p:nvSpPr>
        <p:spPr bwMode="auto">
          <a:xfrm>
            <a:off x="533400" y="5675313"/>
            <a:ext cx="8077200" cy="366712"/>
          </a:xfrm>
          <a:prstGeom prst="rect">
            <a:avLst/>
          </a:prstGeom>
          <a:noFill/>
          <a:ln w="9525">
            <a:noFill/>
            <a:miter lim="800000"/>
            <a:headEnd/>
            <a:tailEnd/>
          </a:ln>
          <a:effectLst/>
        </p:spPr>
        <p:txBody>
          <a:bodyPr>
            <a:spAutoFit/>
          </a:bodyPr>
          <a:lstStyle/>
          <a:p>
            <a:endParaRPr lang="en-US"/>
          </a:p>
        </p:txBody>
      </p:sp>
      <p:sp>
        <p:nvSpPr>
          <p:cNvPr id="2" name="TextBox 1"/>
          <p:cNvSpPr txBox="1"/>
          <p:nvPr/>
        </p:nvSpPr>
        <p:spPr>
          <a:xfrm>
            <a:off x="3048" y="5580063"/>
            <a:ext cx="9140952" cy="1200329"/>
          </a:xfrm>
          <a:prstGeom prst="rect">
            <a:avLst/>
          </a:prstGeom>
          <a:solidFill>
            <a:schemeClr val="bg1"/>
          </a:solidFill>
        </p:spPr>
        <p:txBody>
          <a:bodyPr wrap="square" rtlCol="0">
            <a:spAutoFit/>
          </a:bodyPr>
          <a:lstStyle/>
          <a:p>
            <a:r>
              <a:rPr lang="en-US" sz="2400" dirty="0"/>
              <a:t>NOTE:  Generally, wading pools, spas, and heavier loads require faster turnover rates since more organic substances such as sweat, urine, feces, skin, etc. are expected to be present. </a:t>
            </a:r>
          </a:p>
        </p:txBody>
      </p:sp>
      <p:sp>
        <p:nvSpPr>
          <p:cNvPr id="4" name="Title 3">
            <a:extLst>
              <a:ext uri="{FF2B5EF4-FFF2-40B4-BE49-F238E27FC236}">
                <a16:creationId xmlns:a16="http://schemas.microsoft.com/office/drawing/2014/main" id="{37C67C17-2A82-43FB-BCB3-F17EA8DC57F4}"/>
              </a:ext>
            </a:extLst>
          </p:cNvPr>
          <p:cNvSpPr>
            <a:spLocks noGrp="1"/>
          </p:cNvSpPr>
          <p:nvPr>
            <p:ph type="title"/>
          </p:nvPr>
        </p:nvSpPr>
        <p:spPr>
          <a:xfrm>
            <a:off x="1143000" y="566205"/>
            <a:ext cx="5600701" cy="714554"/>
          </a:xfrm>
        </p:spPr>
        <p:txBody>
          <a:bodyPr/>
          <a:lstStyle/>
          <a:p>
            <a:r>
              <a:rPr lang="en-US" dirty="0">
                <a:solidFill>
                  <a:schemeClr val="accent2"/>
                </a:solidFill>
              </a:rPr>
              <a:t>Circulation Turnover Rates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65321" cy="1326321"/>
          </a:xfrm>
          <a:solidFill>
            <a:schemeClr val="bg1"/>
          </a:solidFill>
        </p:spPr>
        <p:txBody>
          <a:bodyPr/>
          <a:lstStyle/>
          <a:p>
            <a:r>
              <a:rPr lang="en-US" dirty="0">
                <a:solidFill>
                  <a:srgbClr val="C00000"/>
                </a:solidFill>
              </a:rPr>
              <a:t>Does this look installed CORRECTLY?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39155"/>
            <a:ext cx="3952164" cy="5269551"/>
          </a:xfrm>
          <a:prstGeom prst="rect">
            <a:avLst/>
          </a:prstGeom>
          <a:ln>
            <a:noFill/>
          </a:ln>
          <a:effectLst>
            <a:softEdge rad="112500"/>
          </a:effectLst>
        </p:spPr>
      </p:pic>
      <p:sp>
        <p:nvSpPr>
          <p:cNvPr id="5" name="Left Arrow 4"/>
          <p:cNvSpPr/>
          <p:nvPr/>
        </p:nvSpPr>
        <p:spPr>
          <a:xfrm rot="18793613">
            <a:off x="2254121" y="2964871"/>
            <a:ext cx="3314156" cy="74581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5257800" y="1828800"/>
            <a:ext cx="3886200" cy="3886200"/>
          </a:xfrm>
          <a:prstGeom prst="rect">
            <a:avLst/>
          </a:prstGeom>
        </p:spPr>
      </p:pic>
    </p:spTree>
    <p:extLst>
      <p:ext uri="{BB962C8B-B14F-4D97-AF65-F5344CB8AC3E}">
        <p14:creationId xmlns:p14="http://schemas.microsoft.com/office/powerpoint/2010/main" val="3332353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0" y="0"/>
            <a:ext cx="8081590" cy="1326321"/>
          </a:xfrm>
          <a:solidFill>
            <a:schemeClr val="bg1"/>
          </a:solidFill>
        </p:spPr>
        <p:txBody>
          <a:bodyPr>
            <a:normAutofit/>
          </a:bodyPr>
          <a:lstStyle/>
          <a:p>
            <a:r>
              <a:rPr lang="en-US" sz="4000" dirty="0"/>
              <a:t>Circulation</a:t>
            </a:r>
            <a:br>
              <a:rPr lang="en-US" sz="4000" dirty="0">
                <a:solidFill>
                  <a:schemeClr val="folHlink"/>
                </a:solidFill>
              </a:rPr>
            </a:br>
            <a:r>
              <a:rPr lang="en-US" sz="2800" dirty="0"/>
              <a:t>Correct Installation of a Flowmeter</a:t>
            </a:r>
            <a:endParaRPr lang="en-US" sz="2800" dirty="0">
              <a:solidFill>
                <a:schemeClr val="folHlink"/>
              </a:solidFill>
            </a:endParaRPr>
          </a:p>
        </p:txBody>
      </p:sp>
      <p:sp>
        <p:nvSpPr>
          <p:cNvPr id="10243" name="Rectangle 3"/>
          <p:cNvSpPr>
            <a:spLocks noGrp="1" noRot="1" noChangeArrowheads="1"/>
          </p:cNvSpPr>
          <p:nvPr>
            <p:ph idx="1"/>
          </p:nvPr>
        </p:nvSpPr>
        <p:spPr>
          <a:xfrm>
            <a:off x="374181" y="1326321"/>
            <a:ext cx="8540750" cy="4672711"/>
          </a:xfrm>
        </p:spPr>
        <p:txBody>
          <a:bodyPr>
            <a:normAutofit/>
          </a:bodyPr>
          <a:lstStyle/>
          <a:p>
            <a:pPr marL="609600" indent="-609600">
              <a:buFont typeface="Wingdings" pitchFamily="2" charset="2"/>
              <a:buNone/>
            </a:pPr>
            <a:r>
              <a:rPr lang="en-US" sz="2400" b="1" dirty="0">
                <a:solidFill>
                  <a:schemeClr val="tx1">
                    <a:lumMod val="95000"/>
                  </a:schemeClr>
                </a:solidFill>
              </a:rPr>
              <a:t>1.</a:t>
            </a:r>
            <a:r>
              <a:rPr lang="en-US" sz="2400" dirty="0">
                <a:solidFill>
                  <a:srgbClr val="FFFF00"/>
                </a:solidFill>
              </a:rPr>
              <a:t>   </a:t>
            </a:r>
            <a:r>
              <a:rPr lang="en-US" sz="2400" b="1" dirty="0">
                <a:solidFill>
                  <a:schemeClr val="tx1"/>
                </a:solidFill>
              </a:rPr>
              <a:t>Match Flowmeter with pipe size and flow direction arrow.</a:t>
            </a:r>
          </a:p>
          <a:p>
            <a:pPr marL="609600" indent="-609600">
              <a:buFont typeface="Wingdings" pitchFamily="2" charset="2"/>
              <a:buNone/>
            </a:pPr>
            <a:r>
              <a:rPr lang="en-US" sz="2400" b="1" dirty="0">
                <a:solidFill>
                  <a:schemeClr val="tx1"/>
                </a:solidFill>
              </a:rPr>
              <a:t>2.   Flowmeter shall read at least 1-1/2 times design flow rate.</a:t>
            </a:r>
          </a:p>
          <a:p>
            <a:pPr marL="609600" indent="-609600">
              <a:buFont typeface="Wingdings" pitchFamily="2" charset="2"/>
              <a:buNone/>
            </a:pPr>
            <a:r>
              <a:rPr lang="en-US" sz="2400" b="1" dirty="0">
                <a:solidFill>
                  <a:schemeClr val="tx1"/>
                </a:solidFill>
              </a:rPr>
              <a:t>3.   Install flowmeter on the return pipe after other system components, but before any chemical feeders.</a:t>
            </a:r>
          </a:p>
          <a:p>
            <a:pPr marL="609600" indent="-609600">
              <a:buFont typeface="Wingdings" pitchFamily="2" charset="2"/>
              <a:buNone/>
            </a:pPr>
            <a:r>
              <a:rPr lang="en-US" sz="2400" b="1" dirty="0">
                <a:solidFill>
                  <a:schemeClr val="tx1"/>
                </a:solidFill>
              </a:rPr>
              <a:t>4.   Install it on a straight pipe at a  minimum distance from all elbows, tees, or reducers using the following rule:</a:t>
            </a:r>
            <a:endParaRPr lang="en-US"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634" y="60740"/>
            <a:ext cx="1023906" cy="1204842"/>
          </a:xfrm>
          <a:prstGeom prst="rect">
            <a:avLst/>
          </a:prstGeom>
        </p:spPr>
      </p:pic>
      <p:sp>
        <p:nvSpPr>
          <p:cNvPr id="3" name="Rectangle 2"/>
          <p:cNvSpPr/>
          <p:nvPr/>
        </p:nvSpPr>
        <p:spPr>
          <a:xfrm>
            <a:off x="363295" y="5675866"/>
            <a:ext cx="7620000" cy="646331"/>
          </a:xfrm>
          <a:prstGeom prst="rect">
            <a:avLst/>
          </a:prstGeom>
          <a:solidFill>
            <a:schemeClr val="bg1"/>
          </a:solidFill>
        </p:spPr>
        <p:txBody>
          <a:bodyPr wrap="square">
            <a:spAutoFit/>
          </a:bodyPr>
          <a:lstStyle/>
          <a:p>
            <a:pPr marL="609600" indent="-609600" algn="ctr">
              <a:buFont typeface="Wingdings" pitchFamily="2" charset="2"/>
              <a:buNone/>
            </a:pPr>
            <a:r>
              <a:rPr lang="en-US" b="1" dirty="0"/>
              <a:t>(10 times the pipe diameter upstream and 4 times downstream to avoid flowmeter inaccuracies due to internal turbulence.)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381000" y="151227"/>
            <a:ext cx="8305800" cy="1367596"/>
          </a:xfrm>
          <a:solidFill>
            <a:srgbClr val="002060"/>
          </a:solidFill>
          <a:ln w="38100">
            <a:solidFill>
              <a:schemeClr val="tx1"/>
            </a:solidFill>
          </a:ln>
        </p:spPr>
        <p:txBody>
          <a:bodyPr>
            <a:normAutofit/>
          </a:bodyPr>
          <a:lstStyle/>
          <a:p>
            <a:r>
              <a:rPr lang="en-US" dirty="0"/>
              <a:t>Circulation</a:t>
            </a:r>
            <a:br>
              <a:rPr lang="en-US" dirty="0"/>
            </a:br>
            <a:r>
              <a:rPr lang="en-US" dirty="0"/>
              <a:t>Flowmeters &amp; Turnover rates</a:t>
            </a:r>
          </a:p>
        </p:txBody>
      </p:sp>
      <p:sp>
        <p:nvSpPr>
          <p:cNvPr id="8195" name="Rectangle 3"/>
          <p:cNvSpPr>
            <a:spLocks noGrp="1" noRot="1" noChangeArrowheads="1"/>
          </p:cNvSpPr>
          <p:nvPr>
            <p:ph idx="1"/>
          </p:nvPr>
        </p:nvSpPr>
        <p:spPr>
          <a:xfrm>
            <a:off x="76200" y="1635125"/>
            <a:ext cx="8915400" cy="4194175"/>
          </a:xfrm>
        </p:spPr>
        <p:txBody>
          <a:bodyPr>
            <a:normAutofit fontScale="77500" lnSpcReduction="20000"/>
          </a:bodyPr>
          <a:lstStyle/>
          <a:p>
            <a:r>
              <a:rPr lang="en-US" sz="2800" b="1" dirty="0"/>
              <a:t>How to Calculate the Flowmeter Reading for  Turnover Rate:</a:t>
            </a:r>
            <a:r>
              <a:rPr lang="en-US" sz="2800" b="1" u="sng" dirty="0"/>
              <a:t> </a:t>
            </a:r>
          </a:p>
          <a:p>
            <a:pPr>
              <a:buFont typeface="Wingdings" pitchFamily="2" charset="2"/>
              <a:buNone/>
            </a:pPr>
            <a:r>
              <a:rPr lang="en-US" sz="2800" dirty="0">
                <a:solidFill>
                  <a:srgbClr val="FFFF00"/>
                </a:solidFill>
              </a:rPr>
              <a:t>    </a:t>
            </a:r>
            <a:r>
              <a:rPr lang="en-US" sz="2800" b="1" dirty="0">
                <a:solidFill>
                  <a:schemeClr val="tx1"/>
                </a:solidFill>
              </a:rPr>
              <a:t>Pool Volume  = </a:t>
            </a:r>
            <a:r>
              <a:rPr lang="en-US" sz="2800" b="1" u="sng" dirty="0">
                <a:solidFill>
                  <a:schemeClr val="tx1"/>
                </a:solidFill>
              </a:rPr>
              <a:t>How Many Gallons Per Minute X 60 </a:t>
            </a:r>
            <a:r>
              <a:rPr lang="en-US" sz="2800" b="1" dirty="0">
                <a:solidFill>
                  <a:schemeClr val="tx1"/>
                </a:solidFill>
              </a:rPr>
              <a:t>will tell you how many gallons are running through your system per hour.  Divide that by the pool volume and you will get your turnover rate. </a:t>
            </a:r>
          </a:p>
          <a:p>
            <a:pPr>
              <a:buFont typeface="Wingdings" pitchFamily="2" charset="2"/>
              <a:buNone/>
            </a:pPr>
            <a:r>
              <a:rPr lang="en-US" sz="2800" b="1" dirty="0">
                <a:solidFill>
                  <a:schemeClr val="tx1"/>
                </a:solidFill>
              </a:rPr>
              <a:t>    Example: 1,000 gallon wading pool. Shows a flowmeter reading of 17gpm. X 60 minutes. </a:t>
            </a:r>
          </a:p>
          <a:p>
            <a:pPr>
              <a:lnSpc>
                <a:spcPct val="110000"/>
              </a:lnSpc>
              <a:buFont typeface="Wingdings" pitchFamily="2" charset="2"/>
              <a:buNone/>
            </a:pPr>
            <a:r>
              <a:rPr lang="en-US" sz="2800" b="1" dirty="0">
                <a:solidFill>
                  <a:schemeClr val="tx1"/>
                </a:solidFill>
              </a:rPr>
              <a:t>    17.00 Gallons Per Minute X 60 =1,020 gallons per hour</a:t>
            </a:r>
            <a:endParaRPr lang="en-US" sz="2800" b="1" u="sng" dirty="0">
              <a:solidFill>
                <a:schemeClr val="tx1"/>
              </a:solidFill>
            </a:endParaRPr>
          </a:p>
          <a:p>
            <a:pPr>
              <a:lnSpc>
                <a:spcPct val="110000"/>
              </a:lnSpc>
              <a:buFont typeface="Wingdings" pitchFamily="2" charset="2"/>
              <a:buNone/>
            </a:pPr>
            <a:r>
              <a:rPr lang="en-US" sz="2800" b="1" dirty="0">
                <a:solidFill>
                  <a:srgbClr val="FFFF00"/>
                </a:solidFill>
              </a:rPr>
              <a:t>	</a:t>
            </a:r>
            <a:r>
              <a:rPr lang="en-US" sz="2800" b="1" dirty="0"/>
              <a:t>17.00 X 60 = 1020  </a:t>
            </a:r>
          </a:p>
          <a:p>
            <a:pPr>
              <a:lnSpc>
                <a:spcPct val="110000"/>
              </a:lnSpc>
              <a:buFont typeface="Wingdings" pitchFamily="2" charset="2"/>
              <a:buNone/>
            </a:pPr>
            <a:r>
              <a:rPr lang="en-US" sz="2800" b="1" dirty="0"/>
              <a:t>	Or 1 hour of time</a:t>
            </a:r>
          </a:p>
          <a:p>
            <a:pPr>
              <a:buFont typeface="Wingdings" pitchFamily="2" charset="2"/>
              <a:buNone/>
            </a:pPr>
            <a:r>
              <a:rPr lang="en-US" sz="2800" u="sng" dirty="0">
                <a:solidFill>
                  <a:srgbClr val="FFFF00"/>
                </a:solidFill>
              </a:rPr>
              <a:t> </a:t>
            </a:r>
          </a:p>
        </p:txBody>
      </p:sp>
      <p:pic>
        <p:nvPicPr>
          <p:cNvPr id="8196" name="Picture 4" descr="MPj02624210000[1]"/>
          <p:cNvPicPr>
            <a:picLocks noChangeAspect="1" noChangeArrowheads="1"/>
          </p:cNvPicPr>
          <p:nvPr/>
        </p:nvPicPr>
        <p:blipFill>
          <a:blip r:embed="rId3" cstate="print"/>
          <a:srcRect/>
          <a:stretch>
            <a:fillRect/>
          </a:stretch>
        </p:blipFill>
        <p:spPr bwMode="auto">
          <a:xfrm>
            <a:off x="5867400" y="4572000"/>
            <a:ext cx="3124200" cy="2057400"/>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3124200" y="4572000"/>
            <a:ext cx="2017825" cy="2020992"/>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34962" y="187868"/>
            <a:ext cx="8510588" cy="1630363"/>
          </a:xfrm>
          <a:solidFill>
            <a:srgbClr val="000066"/>
          </a:solidFill>
          <a:ln w="57150">
            <a:solidFill>
              <a:schemeClr val="tx1"/>
            </a:solidFill>
          </a:ln>
        </p:spPr>
        <p:txBody>
          <a:bodyPr>
            <a:normAutofit/>
          </a:bodyPr>
          <a:lstStyle/>
          <a:p>
            <a:r>
              <a:rPr lang="en-US" sz="4000" b="1" dirty="0"/>
              <a:t>Circulation</a:t>
            </a:r>
            <a:br>
              <a:rPr lang="en-US" sz="4000" b="1" dirty="0"/>
            </a:br>
            <a:r>
              <a:rPr lang="en-US" sz="3200" b="1" dirty="0"/>
              <a:t>When Flowmeter Readings are too Low</a:t>
            </a:r>
          </a:p>
        </p:txBody>
      </p:sp>
      <p:sp>
        <p:nvSpPr>
          <p:cNvPr id="9219" name="Rectangle 3"/>
          <p:cNvSpPr>
            <a:spLocks noGrp="1" noRot="1" noChangeArrowheads="1"/>
          </p:cNvSpPr>
          <p:nvPr>
            <p:ph idx="1"/>
          </p:nvPr>
        </p:nvSpPr>
        <p:spPr>
          <a:xfrm>
            <a:off x="304800" y="1854807"/>
            <a:ext cx="8540750" cy="4498975"/>
          </a:xfrm>
        </p:spPr>
        <p:txBody>
          <a:bodyPr>
            <a:normAutofit/>
          </a:bodyPr>
          <a:lstStyle/>
          <a:p>
            <a:pPr marL="609600" indent="-609600">
              <a:buFont typeface="Wingdings" pitchFamily="2" charset="2"/>
              <a:buAutoNum type="arabicPeriod"/>
            </a:pPr>
            <a:r>
              <a:rPr lang="en-US" sz="3600" dirty="0">
                <a:solidFill>
                  <a:srgbClr val="C00000"/>
                </a:solidFill>
              </a:rPr>
              <a:t>Filter clogged</a:t>
            </a:r>
            <a:r>
              <a:rPr lang="en-US" sz="3600" dirty="0"/>
              <a:t>, backwashing may be necessary</a:t>
            </a:r>
          </a:p>
          <a:p>
            <a:pPr marL="609600" indent="-609600">
              <a:buFont typeface="Wingdings" pitchFamily="2" charset="2"/>
              <a:buAutoNum type="arabicPeriod"/>
            </a:pPr>
            <a:r>
              <a:rPr lang="en-US" sz="3600" dirty="0">
                <a:solidFill>
                  <a:srgbClr val="C00000"/>
                </a:solidFill>
              </a:rPr>
              <a:t>Skimmers,</a:t>
            </a:r>
            <a:r>
              <a:rPr lang="en-US" sz="3600" dirty="0">
                <a:solidFill>
                  <a:srgbClr val="00B0F0"/>
                </a:solidFill>
              </a:rPr>
              <a:t> </a:t>
            </a:r>
            <a:r>
              <a:rPr lang="en-US" sz="3600" dirty="0"/>
              <a:t>screens, strainers may need cleaning</a:t>
            </a:r>
          </a:p>
          <a:p>
            <a:pPr marL="609600" indent="-609600">
              <a:buFont typeface="Wingdings" pitchFamily="2" charset="2"/>
              <a:buAutoNum type="arabicPeriod"/>
            </a:pPr>
            <a:r>
              <a:rPr lang="en-US" sz="3600" dirty="0">
                <a:solidFill>
                  <a:srgbClr val="C00000"/>
                </a:solidFill>
              </a:rPr>
              <a:t>Flowmeter</a:t>
            </a:r>
            <a:r>
              <a:rPr lang="en-US" sz="3600" dirty="0">
                <a:solidFill>
                  <a:srgbClr val="00B0F0"/>
                </a:solidFill>
              </a:rPr>
              <a:t> </a:t>
            </a:r>
            <a:r>
              <a:rPr lang="en-US" sz="3600" dirty="0"/>
              <a:t>itself may need cleaning.  It may also be installed incorrectly.</a:t>
            </a:r>
          </a:p>
          <a:p>
            <a:pPr marL="609600" indent="-609600">
              <a:buFont typeface="Wingdings" pitchFamily="2" charset="2"/>
              <a:buAutoNum type="arabicPeriod"/>
            </a:pPr>
            <a:r>
              <a:rPr lang="en-US" sz="3600" dirty="0">
                <a:solidFill>
                  <a:srgbClr val="C00000"/>
                </a:solidFill>
              </a:rPr>
              <a:t>Pump malfunction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725" y="5115070"/>
            <a:ext cx="874663" cy="1238712"/>
          </a:xfrm>
          <a:prstGeom prst="rect">
            <a:avLst/>
          </a:prstGeom>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idx="1"/>
          </p:nvPr>
        </p:nvSpPr>
        <p:spPr>
          <a:xfrm>
            <a:off x="693738" y="1752600"/>
            <a:ext cx="7766050" cy="3695700"/>
          </a:xfrm>
          <a:solidFill>
            <a:schemeClr val="bg1"/>
          </a:solidFill>
        </p:spPr>
        <p:txBody>
          <a:bodyPr>
            <a:normAutofit/>
          </a:bodyPr>
          <a:lstStyle/>
          <a:p>
            <a:pPr>
              <a:lnSpc>
                <a:spcPct val="90000"/>
              </a:lnSpc>
              <a:defRPr/>
            </a:pPr>
            <a:r>
              <a:rPr lang="en-US" sz="2400" dirty="0">
                <a:solidFill>
                  <a:schemeClr val="tx1"/>
                </a:solidFill>
              </a:rPr>
              <a:t>Main Drain Covers or Grates non-compliant, missing, broken, or loose.</a:t>
            </a:r>
          </a:p>
          <a:p>
            <a:pPr>
              <a:lnSpc>
                <a:spcPct val="90000"/>
              </a:lnSpc>
              <a:defRPr/>
            </a:pPr>
            <a:r>
              <a:rPr lang="en-US" sz="2400" dirty="0">
                <a:solidFill>
                  <a:schemeClr val="tx1"/>
                </a:solidFill>
              </a:rPr>
              <a:t>Inadequate Disinfectant Level.</a:t>
            </a:r>
          </a:p>
          <a:p>
            <a:pPr>
              <a:lnSpc>
                <a:spcPct val="90000"/>
              </a:lnSpc>
              <a:defRPr/>
            </a:pPr>
            <a:r>
              <a:rPr lang="en-US" sz="2400" dirty="0">
                <a:solidFill>
                  <a:schemeClr val="tx1"/>
                </a:solidFill>
              </a:rPr>
              <a:t>Presence of Fecal Matter from humans or animals.</a:t>
            </a:r>
          </a:p>
          <a:p>
            <a:pPr>
              <a:lnSpc>
                <a:spcPct val="90000"/>
              </a:lnSpc>
              <a:defRPr/>
            </a:pPr>
            <a:r>
              <a:rPr lang="en-US" sz="2400" dirty="0">
                <a:solidFill>
                  <a:schemeClr val="tx1"/>
                </a:solidFill>
              </a:rPr>
              <a:t>Water Clarity- </a:t>
            </a:r>
            <a:r>
              <a:rPr lang="en-US" sz="2400" u="sng" dirty="0">
                <a:solidFill>
                  <a:schemeClr val="tx1"/>
                </a:solidFill>
              </a:rPr>
              <a:t>Bottom and Main Drain are not clearly visible in the deepest part of the pool or spa.</a:t>
            </a:r>
          </a:p>
          <a:p>
            <a:pPr>
              <a:lnSpc>
                <a:spcPct val="90000"/>
              </a:lnSpc>
              <a:defRPr/>
            </a:pPr>
            <a:r>
              <a:rPr lang="en-US" sz="2400" dirty="0">
                <a:solidFill>
                  <a:schemeClr val="tx1"/>
                </a:solidFill>
              </a:rPr>
              <a:t>No Operating Permit</a:t>
            </a:r>
          </a:p>
          <a:p>
            <a:pPr>
              <a:lnSpc>
                <a:spcPct val="90000"/>
              </a:lnSpc>
              <a:defRPr/>
            </a:pPr>
            <a:r>
              <a:rPr lang="en-US" sz="2400" dirty="0">
                <a:solidFill>
                  <a:schemeClr val="tx1"/>
                </a:solidFill>
              </a:rPr>
              <a:t>Emergency 911 phone inoperable. </a:t>
            </a:r>
          </a:p>
          <a:p>
            <a:pPr>
              <a:lnSpc>
                <a:spcPct val="90000"/>
              </a:lnSpc>
              <a:defRPr/>
            </a:pPr>
            <a:endParaRPr lang="en-US" dirty="0">
              <a:solidFill>
                <a:srgbClr val="FFFF00"/>
              </a:solidFill>
            </a:endParaRPr>
          </a:p>
          <a:p>
            <a:pPr marL="0" indent="0">
              <a:lnSpc>
                <a:spcPct val="90000"/>
              </a:lnSpc>
              <a:buFont typeface="Arial" panose="020B0604020202020204" pitchFamily="34" charset="0"/>
              <a:buNone/>
              <a:defRPr/>
            </a:pPr>
            <a:endParaRPr lang="en-US" dirty="0">
              <a:solidFill>
                <a:srgbClr val="FFFF00"/>
              </a:solidFill>
            </a:endParaRPr>
          </a:p>
        </p:txBody>
      </p:sp>
      <p:pic>
        <p:nvPicPr>
          <p:cNvPr id="13326" name="Picture 14" descr="MPj04014010000[1]"/>
          <p:cNvPicPr>
            <a:picLocks noChangeAspect="1" noChangeArrowheads="1"/>
          </p:cNvPicPr>
          <p:nvPr/>
        </p:nvPicPr>
        <p:blipFill>
          <a:blip r:embed="rId3" cstate="print"/>
          <a:srcRect/>
          <a:stretch>
            <a:fillRect/>
          </a:stretch>
        </p:blipFill>
        <p:spPr bwMode="auto">
          <a:xfrm>
            <a:off x="2933700" y="5409360"/>
            <a:ext cx="2514600" cy="1412064"/>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5468956"/>
            <a:ext cx="1018559" cy="1361167"/>
          </a:xfrm>
          <a:prstGeom prst="rect">
            <a:avLst/>
          </a:prstGeom>
          <a:ln>
            <a:noFill/>
          </a:ln>
          <a:effectLst>
            <a:softEdge rad="112500"/>
          </a:effectLst>
        </p:spPr>
      </p:pic>
      <p:sp>
        <p:nvSpPr>
          <p:cNvPr id="4" name="Title 3">
            <a:extLst>
              <a:ext uri="{FF2B5EF4-FFF2-40B4-BE49-F238E27FC236}">
                <a16:creationId xmlns:a16="http://schemas.microsoft.com/office/drawing/2014/main" id="{ED0AA3EF-59DE-48C5-A006-5B5A41DB9AF3}"/>
              </a:ext>
            </a:extLst>
          </p:cNvPr>
          <p:cNvSpPr>
            <a:spLocks noGrp="1"/>
          </p:cNvSpPr>
          <p:nvPr>
            <p:ph type="title"/>
          </p:nvPr>
        </p:nvSpPr>
        <p:spPr>
          <a:xfrm>
            <a:off x="636143" y="88900"/>
            <a:ext cx="6347713" cy="1320800"/>
          </a:xfrm>
        </p:spPr>
        <p:txBody>
          <a:bodyPr/>
          <a:lstStyle/>
          <a:p>
            <a:r>
              <a:rPr lang="en-US" dirty="0">
                <a:solidFill>
                  <a:schemeClr val="accent2"/>
                </a:solidFill>
              </a:rPr>
              <a:t>Conditions Resulting in Possible Closure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Rot="1" noChangeArrowheads="1"/>
          </p:cNvSpPr>
          <p:nvPr>
            <p:ph idx="1"/>
          </p:nvPr>
        </p:nvSpPr>
        <p:spPr>
          <a:xfrm>
            <a:off x="304800" y="1468727"/>
            <a:ext cx="7391400" cy="4352098"/>
          </a:xfrm>
        </p:spPr>
        <p:txBody>
          <a:bodyPr>
            <a:normAutofit/>
          </a:bodyPr>
          <a:lstStyle/>
          <a:p>
            <a:pPr>
              <a:lnSpc>
                <a:spcPct val="90000"/>
              </a:lnSpc>
            </a:pPr>
            <a:r>
              <a:rPr lang="en-US" sz="2300" dirty="0">
                <a:solidFill>
                  <a:schemeClr val="tx1"/>
                </a:solidFill>
              </a:rPr>
              <a:t>For pools not in use for extended periods of time, clarity should be maintained, algae growth prevented, and no objectionable odors, insect breeding conditions, or other nuisance or safety hazard shall be present.</a:t>
            </a:r>
          </a:p>
          <a:p>
            <a:pPr>
              <a:lnSpc>
                <a:spcPct val="90000"/>
              </a:lnSpc>
            </a:pPr>
            <a:r>
              <a:rPr lang="en-US" sz="2300" dirty="0">
                <a:solidFill>
                  <a:schemeClr val="tx1"/>
                </a:solidFill>
              </a:rPr>
              <a:t>Pump not operating continually- it may operate less than 24 hours/day if a pool closed sign is installed on every gate and clarity and disinfectant are maintained.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388665"/>
            <a:ext cx="3014643" cy="2240735"/>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518302"/>
            <a:ext cx="3179064" cy="2111098"/>
          </a:xfrm>
          <a:prstGeom prst="rect">
            <a:avLst/>
          </a:prstGeom>
          <a:ln>
            <a:noFill/>
          </a:ln>
          <a:effectLst>
            <a:softEdge rad="112500"/>
          </a:effectLst>
        </p:spPr>
      </p:pic>
      <p:sp>
        <p:nvSpPr>
          <p:cNvPr id="5" name="Title 4">
            <a:extLst>
              <a:ext uri="{FF2B5EF4-FFF2-40B4-BE49-F238E27FC236}">
                <a16:creationId xmlns:a16="http://schemas.microsoft.com/office/drawing/2014/main" id="{2D9FE2EE-7873-464E-BBC7-6A65AA9A1E16}"/>
              </a:ext>
            </a:extLst>
          </p:cNvPr>
          <p:cNvSpPr>
            <a:spLocks noGrp="1"/>
          </p:cNvSpPr>
          <p:nvPr>
            <p:ph type="title"/>
          </p:nvPr>
        </p:nvSpPr>
        <p:spPr>
          <a:xfrm>
            <a:off x="533400" y="147927"/>
            <a:ext cx="6347713" cy="1320800"/>
          </a:xfrm>
        </p:spPr>
        <p:txBody>
          <a:bodyPr/>
          <a:lstStyle/>
          <a:p>
            <a:r>
              <a:rPr lang="en-US" dirty="0">
                <a:solidFill>
                  <a:schemeClr val="accent2"/>
                </a:solidFill>
              </a:rPr>
              <a:t>What to do at the end of the season……</a:t>
            </a:r>
          </a:p>
        </p:txBody>
      </p:sp>
    </p:spTree>
    <p:extLst>
      <p:ext uri="{BB962C8B-B14F-4D97-AF65-F5344CB8AC3E}">
        <p14:creationId xmlns:p14="http://schemas.microsoft.com/office/powerpoint/2010/main" val="16200255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1219200" y="533400"/>
            <a:ext cx="4803775" cy="762000"/>
          </a:xfrm>
          <a:solidFill>
            <a:schemeClr val="bg1"/>
          </a:solidFill>
        </p:spPr>
        <p:txBody>
          <a:bodyPr>
            <a:normAutofit fontScale="90000"/>
          </a:bodyPr>
          <a:lstStyle/>
          <a:p>
            <a:r>
              <a:rPr lang="en-US" sz="4000" dirty="0">
                <a:solidFill>
                  <a:schemeClr val="accent2"/>
                </a:solidFill>
              </a:rPr>
              <a:t>When to Backwash</a:t>
            </a:r>
            <a:br>
              <a:rPr lang="en-US" sz="4000" dirty="0"/>
            </a:br>
            <a:endParaRPr lang="en-US" sz="4000" dirty="0"/>
          </a:p>
        </p:txBody>
      </p:sp>
      <p:sp>
        <p:nvSpPr>
          <p:cNvPr id="11267" name="Rectangle 3"/>
          <p:cNvSpPr>
            <a:spLocks noGrp="1" noRot="1" noChangeArrowheads="1"/>
          </p:cNvSpPr>
          <p:nvPr>
            <p:ph idx="1"/>
          </p:nvPr>
        </p:nvSpPr>
        <p:spPr>
          <a:xfrm>
            <a:off x="301625" y="1295400"/>
            <a:ext cx="8540750" cy="5410200"/>
          </a:xfrm>
        </p:spPr>
        <p:txBody>
          <a:bodyPr>
            <a:normAutofit/>
          </a:bodyPr>
          <a:lstStyle/>
          <a:p>
            <a:pPr marL="609600" indent="-609600">
              <a:buFont typeface="Wingdings" pitchFamily="2" charset="2"/>
              <a:buNone/>
            </a:pPr>
            <a:endParaRPr lang="en-US" sz="2400" dirty="0">
              <a:solidFill>
                <a:srgbClr val="FFFF00"/>
              </a:solidFill>
            </a:endParaRPr>
          </a:p>
          <a:p>
            <a:pPr marL="609600" indent="-609600">
              <a:buFont typeface="Wingdings" pitchFamily="2" charset="2"/>
              <a:buNone/>
            </a:pPr>
            <a:r>
              <a:rPr lang="en-US" sz="2400" dirty="0">
                <a:solidFill>
                  <a:schemeClr val="tx1"/>
                </a:solidFill>
              </a:rPr>
              <a:t>1.  </a:t>
            </a:r>
            <a:r>
              <a:rPr lang="en-US" sz="2400" b="1" dirty="0">
                <a:solidFill>
                  <a:schemeClr val="tx1"/>
                </a:solidFill>
              </a:rPr>
              <a:t>Follow the manufacturer’s instructions.</a:t>
            </a:r>
          </a:p>
          <a:p>
            <a:pPr marL="609600" indent="-609600">
              <a:buFont typeface="Wingdings" pitchFamily="2" charset="2"/>
              <a:buNone/>
            </a:pPr>
            <a:r>
              <a:rPr lang="en-US" sz="2400" dirty="0">
                <a:solidFill>
                  <a:schemeClr val="tx1"/>
                </a:solidFill>
              </a:rPr>
              <a:t>2.  If instructions are not available, backwash when the pressure between the inlet and the outlet of the filter is 10 to 12 psi., as follows:</a:t>
            </a:r>
          </a:p>
          <a:p>
            <a:pPr marL="609600" indent="-609600">
              <a:buFont typeface="Wingdings" pitchFamily="2" charset="2"/>
              <a:buNone/>
            </a:pPr>
            <a:r>
              <a:rPr lang="en-US" sz="2400" dirty="0">
                <a:solidFill>
                  <a:schemeClr val="tx1"/>
                </a:solidFill>
              </a:rPr>
              <a:t>	Filter with 1 Pressure Gauge:  First backwash completely and record the cleaned filter pressure; this is the reference pressure for a clean filter.  Later, when the gauge measures 10 to 12 psi above the reference pressure, then backwashing is necessary.</a:t>
            </a:r>
          </a:p>
          <a:p>
            <a:pPr marL="609600" indent="-609600">
              <a:buFont typeface="Wingdings" pitchFamily="2" charset="2"/>
              <a:buNone/>
            </a:pPr>
            <a:r>
              <a:rPr lang="en-US" sz="2400" dirty="0">
                <a:solidFill>
                  <a:schemeClr val="tx1"/>
                </a:solidFill>
              </a:rPr>
              <a:t>	Filter with 2 Pressure Gauges:  Backwash when the difference between the 2 gauges measures 10 to 12 psi.  </a:t>
            </a:r>
          </a:p>
          <a:p>
            <a:pPr marL="609600" indent="-609600">
              <a:buFont typeface="Wingdings" pitchFamily="2" charset="2"/>
              <a:buNone/>
            </a:pPr>
            <a:endParaRPr lang="en-US" sz="2400" dirty="0">
              <a:solidFill>
                <a:srgbClr val="41C96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2192"/>
            <a:ext cx="2819400" cy="2114550"/>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90800" y="103909"/>
            <a:ext cx="3425461" cy="1039091"/>
          </a:xfrm>
          <a:solidFill>
            <a:schemeClr val="bg1"/>
          </a:solidFill>
        </p:spPr>
        <p:txBody>
          <a:bodyPr/>
          <a:lstStyle/>
          <a:p>
            <a:r>
              <a:rPr lang="en-US" dirty="0">
                <a:solidFill>
                  <a:schemeClr val="accent2"/>
                </a:solidFill>
              </a:rPr>
              <a:t>Other Illnesses</a:t>
            </a:r>
          </a:p>
        </p:txBody>
      </p:sp>
      <p:sp>
        <p:nvSpPr>
          <p:cNvPr id="59395" name="Rectangle 3"/>
          <p:cNvSpPr>
            <a:spLocks noGrp="1" noChangeArrowheads="1"/>
          </p:cNvSpPr>
          <p:nvPr>
            <p:ph idx="1"/>
          </p:nvPr>
        </p:nvSpPr>
        <p:spPr>
          <a:xfrm>
            <a:off x="304800" y="762000"/>
            <a:ext cx="6934200" cy="5181600"/>
          </a:xfrm>
          <a:solidFill>
            <a:schemeClr val="bg1"/>
          </a:solidFill>
        </p:spPr>
        <p:txBody>
          <a:bodyPr>
            <a:noAutofit/>
          </a:bodyPr>
          <a:lstStyle/>
          <a:p>
            <a:pPr>
              <a:lnSpc>
                <a:spcPct val="80000"/>
              </a:lnSpc>
            </a:pPr>
            <a:r>
              <a:rPr lang="en-US" sz="2700" i="1" dirty="0">
                <a:solidFill>
                  <a:schemeClr val="tx1"/>
                </a:solidFill>
              </a:rPr>
              <a:t>Pseudomonas  – </a:t>
            </a:r>
            <a:r>
              <a:rPr lang="en-US" sz="2700" dirty="0">
                <a:solidFill>
                  <a:schemeClr val="tx1"/>
                </a:solidFill>
              </a:rPr>
              <a:t>causes urinary tract infections, respiratory infections, dermatitis, &amp; soft tissue infections</a:t>
            </a:r>
          </a:p>
          <a:p>
            <a:pPr>
              <a:lnSpc>
                <a:spcPct val="80000"/>
              </a:lnSpc>
            </a:pPr>
            <a:r>
              <a:rPr lang="en-US" sz="2700" dirty="0" err="1">
                <a:solidFill>
                  <a:schemeClr val="tx1"/>
                </a:solidFill>
              </a:rPr>
              <a:t>Legionellosis</a:t>
            </a:r>
            <a:r>
              <a:rPr lang="en-US" sz="2700" dirty="0">
                <a:solidFill>
                  <a:schemeClr val="tx1"/>
                </a:solidFill>
              </a:rPr>
              <a:t> (Legionnaires)- very severe form of pneumonia.  Thrives in poorly maintained spas and is </a:t>
            </a:r>
            <a:r>
              <a:rPr lang="en-US" sz="2700" i="1" u="sng" dirty="0">
                <a:solidFill>
                  <a:schemeClr val="tx1"/>
                </a:solidFill>
              </a:rPr>
              <a:t>transmitted by the mists</a:t>
            </a:r>
            <a:r>
              <a:rPr lang="en-US" sz="2700" dirty="0">
                <a:solidFill>
                  <a:schemeClr val="tx1"/>
                </a:solidFill>
              </a:rPr>
              <a:t> produced by aeration or spray features</a:t>
            </a:r>
          </a:p>
          <a:p>
            <a:pPr>
              <a:lnSpc>
                <a:spcPct val="80000"/>
              </a:lnSpc>
            </a:pPr>
            <a:r>
              <a:rPr lang="en-US" sz="2700" dirty="0">
                <a:solidFill>
                  <a:schemeClr val="tx1"/>
                </a:solidFill>
              </a:rPr>
              <a:t>Plantar Warts – acquired by contact with deck/locker room floor surfaces</a:t>
            </a:r>
          </a:p>
          <a:p>
            <a:pPr>
              <a:lnSpc>
                <a:spcPct val="80000"/>
              </a:lnSpc>
            </a:pPr>
            <a:r>
              <a:rPr lang="en-US" sz="2700" dirty="0">
                <a:solidFill>
                  <a:schemeClr val="tx1"/>
                </a:solidFill>
              </a:rPr>
              <a:t>Athlete’s Foot – acquired by contact with deck/locker room floor surfaces.</a:t>
            </a:r>
          </a:p>
          <a:p>
            <a:pPr>
              <a:lnSpc>
                <a:spcPct val="80000"/>
              </a:lnSpc>
            </a:pPr>
            <a:r>
              <a:rPr lang="en-US" sz="2700" dirty="0">
                <a:solidFill>
                  <a:schemeClr val="tx1"/>
                </a:solidFill>
              </a:rPr>
              <a:t>Bromine Itch – contact dermatitis…rash/itchy skin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066800" y="457200"/>
            <a:ext cx="4776216" cy="1112840"/>
          </a:xfrm>
          <a:solidFill>
            <a:schemeClr val="bg1"/>
          </a:solidFill>
        </p:spPr>
        <p:txBody>
          <a:bodyPr>
            <a:noAutofit/>
          </a:bodyPr>
          <a:lstStyle/>
          <a:p>
            <a:r>
              <a:rPr lang="en-US" sz="4000" dirty="0">
                <a:solidFill>
                  <a:schemeClr val="accent2"/>
                </a:solidFill>
              </a:rPr>
              <a:t>When to Backwash continued</a:t>
            </a:r>
          </a:p>
        </p:txBody>
      </p:sp>
      <p:sp>
        <p:nvSpPr>
          <p:cNvPr id="12291" name="Rectangle 3"/>
          <p:cNvSpPr>
            <a:spLocks noGrp="1" noRot="1" noChangeArrowheads="1"/>
          </p:cNvSpPr>
          <p:nvPr>
            <p:ph idx="1"/>
          </p:nvPr>
        </p:nvSpPr>
        <p:spPr>
          <a:xfrm>
            <a:off x="152400" y="2438400"/>
            <a:ext cx="7765322" cy="3695136"/>
          </a:xfrm>
        </p:spPr>
        <p:txBody>
          <a:bodyPr>
            <a:normAutofit fontScale="92500" lnSpcReduction="10000"/>
          </a:bodyPr>
          <a:lstStyle/>
          <a:p>
            <a:pPr marL="609600" indent="-609600">
              <a:buFont typeface="Wingdings" pitchFamily="2" charset="2"/>
              <a:buNone/>
            </a:pPr>
            <a:r>
              <a:rPr lang="en-US" sz="2800" dirty="0">
                <a:solidFill>
                  <a:schemeClr val="tx1"/>
                </a:solidFill>
              </a:rPr>
              <a:t>3.  Note:  Backwashing should not be done too frequently since freshly backwashed filters are not very efficient.  However, efficiency increases as the pressure nears 10 to 12 psi.</a:t>
            </a:r>
          </a:p>
          <a:p>
            <a:pPr marL="609600" indent="-609600">
              <a:buFont typeface="Wingdings" pitchFamily="2" charset="2"/>
              <a:buNone/>
            </a:pPr>
            <a:r>
              <a:rPr lang="en-US" sz="2800" dirty="0">
                <a:solidFill>
                  <a:schemeClr val="tx1"/>
                </a:solidFill>
              </a:rPr>
              <a:t>4.  Flowmeter reading may be reduced noticeably when filter begins to clog.</a:t>
            </a:r>
          </a:p>
          <a:p>
            <a:pPr marL="609600" indent="-609600">
              <a:buFont typeface="Wingdings" pitchFamily="2" charset="2"/>
              <a:buNone/>
            </a:pPr>
            <a:r>
              <a:rPr lang="en-US" sz="2800" dirty="0">
                <a:solidFill>
                  <a:schemeClr val="tx1"/>
                </a:solidFill>
              </a:rPr>
              <a:t>5.  Instructions for backwashing, filtration, cleaning, operation, and general maintenance shall be available.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07" y="30160"/>
            <a:ext cx="3113393" cy="2332040"/>
          </a:xfrm>
          <a:prstGeom prst="rect">
            <a:avLst/>
          </a:prstGeom>
          <a:ln>
            <a:noFill/>
          </a:ln>
          <a:effectLst>
            <a:softEdge rad="112500"/>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28880"/>
            <a:ext cx="6999111" cy="1323439"/>
          </a:xfrm>
          <a:prstGeom prst="rect">
            <a:avLst/>
          </a:prstGeom>
          <a:solidFill>
            <a:schemeClr val="bg1"/>
          </a:solidFill>
        </p:spPr>
        <p:txBody>
          <a:bodyPr wrap="square" rtlCol="0">
            <a:spAutoFit/>
          </a:bodyPr>
          <a:lstStyle/>
          <a:p>
            <a:r>
              <a:rPr lang="en-US" sz="4000" b="1" dirty="0">
                <a:solidFill>
                  <a:schemeClr val="accent2"/>
                </a:solidFill>
              </a:rPr>
              <a:t>So, What Do Filters Remove?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34" t="3757" b="1851"/>
          <a:stretch/>
        </p:blipFill>
        <p:spPr>
          <a:xfrm>
            <a:off x="124199" y="1981200"/>
            <a:ext cx="8912352" cy="3886200"/>
          </a:xfrm>
          <a:prstGeom prst="rect">
            <a:avLst/>
          </a:prstGeom>
        </p:spPr>
      </p:pic>
    </p:spTree>
    <p:extLst>
      <p:ext uri="{BB962C8B-B14F-4D97-AF65-F5344CB8AC3E}">
        <p14:creationId xmlns:p14="http://schemas.microsoft.com/office/powerpoint/2010/main" val="34847707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3837783"/>
          <a:ext cx="8000436" cy="2361421"/>
        </p:xfrm>
        <a:graphic>
          <a:graphicData uri="http://schemas.openxmlformats.org/drawingml/2006/table">
            <a:tbl>
              <a:tblPr/>
              <a:tblGrid>
                <a:gridCol w="2000109">
                  <a:extLst>
                    <a:ext uri="{9D8B030D-6E8A-4147-A177-3AD203B41FA5}">
                      <a16:colId xmlns:a16="http://schemas.microsoft.com/office/drawing/2014/main" val="20000"/>
                    </a:ext>
                  </a:extLst>
                </a:gridCol>
                <a:gridCol w="2000109">
                  <a:extLst>
                    <a:ext uri="{9D8B030D-6E8A-4147-A177-3AD203B41FA5}">
                      <a16:colId xmlns:a16="http://schemas.microsoft.com/office/drawing/2014/main" val="20001"/>
                    </a:ext>
                  </a:extLst>
                </a:gridCol>
                <a:gridCol w="2000109">
                  <a:extLst>
                    <a:ext uri="{9D8B030D-6E8A-4147-A177-3AD203B41FA5}">
                      <a16:colId xmlns:a16="http://schemas.microsoft.com/office/drawing/2014/main" val="20002"/>
                    </a:ext>
                  </a:extLst>
                </a:gridCol>
                <a:gridCol w="2000109">
                  <a:extLst>
                    <a:ext uri="{9D8B030D-6E8A-4147-A177-3AD203B41FA5}">
                      <a16:colId xmlns:a16="http://schemas.microsoft.com/office/drawing/2014/main" val="20003"/>
                    </a:ext>
                  </a:extLst>
                </a:gridCol>
              </a:tblGrid>
              <a:tr h="1252510">
                <a:tc>
                  <a:txBody>
                    <a:bodyPr/>
                    <a:lstStyle/>
                    <a:p>
                      <a:pPr algn="ctr"/>
                      <a:endParaRPr lang="en-US" dirty="0"/>
                    </a:p>
                  </a:txBody>
                  <a:tcPr anchor="ctr">
                    <a:lnL>
                      <a:noFill/>
                    </a:lnL>
                    <a:lnR>
                      <a:noFill/>
                    </a:lnR>
                    <a:lnT>
                      <a:noFill/>
                    </a:lnT>
                    <a:lnB>
                      <a:noFill/>
                    </a:lnB>
                  </a:tcPr>
                </a:tc>
                <a:tc>
                  <a:txBody>
                    <a:bodyPr/>
                    <a:lstStyle/>
                    <a:p>
                      <a:pPr algn="ctr"/>
                      <a:endParaRPr lang="en-US"/>
                    </a:p>
                  </a:txBody>
                  <a:tcPr anchor="ctr">
                    <a:lnL>
                      <a:noFill/>
                    </a:lnL>
                    <a:lnR>
                      <a:noFill/>
                    </a:lnR>
                    <a:lnT>
                      <a:noFill/>
                    </a:lnT>
                    <a:lnB>
                      <a:noFill/>
                    </a:lnB>
                  </a:tcPr>
                </a:tc>
                <a:tc>
                  <a:txBody>
                    <a:bodyPr/>
                    <a:lstStyle/>
                    <a:p>
                      <a:pPr algn="ctr"/>
                      <a:endParaRPr lang="en-US" dirty="0"/>
                    </a:p>
                  </a:txBody>
                  <a:tcPr anchor="ctr">
                    <a:lnL>
                      <a:noFill/>
                    </a:lnL>
                    <a:lnR>
                      <a:noFill/>
                    </a:lnR>
                    <a:lnT>
                      <a:noFill/>
                    </a:lnT>
                    <a:lnB>
                      <a:noFill/>
                    </a:lnB>
                  </a:tcPr>
                </a:tc>
                <a:tc>
                  <a:txBody>
                    <a:bodyPr/>
                    <a:lstStyle/>
                    <a:p>
                      <a:pPr algn="ctr"/>
                      <a:endParaRPr lang="en-US"/>
                    </a:p>
                  </a:txBody>
                  <a:tcPr anchor="ctr">
                    <a:lnL>
                      <a:noFill/>
                    </a:lnL>
                    <a:lnR>
                      <a:noFill/>
                    </a:lnR>
                    <a:lnT>
                      <a:noFill/>
                    </a:lnT>
                    <a:lnB>
                      <a:noFill/>
                    </a:lnB>
                  </a:tcPr>
                </a:tc>
                <a:extLst>
                  <a:ext uri="{0D108BD9-81ED-4DB2-BD59-A6C34878D82A}">
                    <a16:rowId xmlns:a16="http://schemas.microsoft.com/office/drawing/2014/main" val="10000"/>
                  </a:ext>
                </a:extLst>
              </a:tr>
              <a:tr h="1108911">
                <a:tc>
                  <a:txBody>
                    <a:bodyPr/>
                    <a:lstStyle/>
                    <a:p>
                      <a:pPr algn="ctr"/>
                      <a:r>
                        <a:rPr lang="it-IT" b="1" dirty="0">
                          <a:solidFill>
                            <a:srgbClr val="00B050"/>
                          </a:solidFill>
                        </a:rPr>
                        <a:t>Giardia</a:t>
                      </a:r>
                      <a:r>
                        <a:rPr lang="it-IT" dirty="0"/>
                        <a:t> 8 – 15 µm microns</a:t>
                      </a:r>
                    </a:p>
                  </a:txBody>
                  <a:tcPr anchor="ctr">
                    <a:lnL>
                      <a:noFill/>
                    </a:lnL>
                    <a:lnR>
                      <a:noFill/>
                    </a:lnR>
                    <a:lnT>
                      <a:noFill/>
                    </a:lnT>
                    <a:lnB>
                      <a:noFill/>
                    </a:lnB>
                  </a:tcPr>
                </a:tc>
                <a:tc>
                  <a:txBody>
                    <a:bodyPr/>
                    <a:lstStyle/>
                    <a:p>
                      <a:pPr algn="ctr"/>
                      <a:r>
                        <a:rPr lang="pt-BR" b="1" dirty="0">
                          <a:solidFill>
                            <a:srgbClr val="00B050"/>
                          </a:solidFill>
                        </a:rPr>
                        <a:t>Cryptosporidiu</a:t>
                      </a:r>
                      <a:r>
                        <a:rPr lang="pt-BR" dirty="0"/>
                        <a:t>m 3 – 5 µm microns</a:t>
                      </a:r>
                    </a:p>
                  </a:txBody>
                  <a:tcPr anchor="ctr">
                    <a:lnL>
                      <a:noFill/>
                    </a:lnL>
                    <a:lnR>
                      <a:noFill/>
                    </a:lnR>
                    <a:lnT>
                      <a:noFill/>
                    </a:lnT>
                    <a:lnB>
                      <a:noFill/>
                    </a:lnB>
                  </a:tcPr>
                </a:tc>
                <a:tc>
                  <a:txBody>
                    <a:bodyPr/>
                    <a:lstStyle/>
                    <a:p>
                      <a:pPr algn="ctr"/>
                      <a:r>
                        <a:rPr lang="en-US" b="1" dirty="0">
                          <a:solidFill>
                            <a:srgbClr val="00B050"/>
                          </a:solidFill>
                        </a:rPr>
                        <a:t>Human strand of hair</a:t>
                      </a:r>
                      <a:r>
                        <a:rPr lang="en-US" dirty="0">
                          <a:solidFill>
                            <a:srgbClr val="00B050"/>
                          </a:solidFill>
                        </a:rPr>
                        <a:t> </a:t>
                      </a:r>
                      <a:r>
                        <a:rPr lang="en-US" dirty="0"/>
                        <a:t>20 to 100 µm microns</a:t>
                      </a:r>
                    </a:p>
                  </a:txBody>
                  <a:tcPr anchor="ctr">
                    <a:lnL>
                      <a:noFill/>
                    </a:lnL>
                    <a:lnR>
                      <a:noFill/>
                    </a:lnR>
                    <a:lnT>
                      <a:noFill/>
                    </a:lnT>
                    <a:lnB>
                      <a:noFill/>
                    </a:lnB>
                  </a:tcPr>
                </a:tc>
                <a:tc>
                  <a:txBody>
                    <a:bodyPr/>
                    <a:lstStyle/>
                    <a:p>
                      <a:pPr algn="ctr"/>
                      <a:r>
                        <a:rPr lang="it-IT" b="1" dirty="0">
                          <a:solidFill>
                            <a:srgbClr val="00B050"/>
                          </a:solidFill>
                        </a:rPr>
                        <a:t>E. Coli</a:t>
                      </a:r>
                      <a:r>
                        <a:rPr lang="it-IT" b="1" dirty="0"/>
                        <a:t> </a:t>
                      </a:r>
                      <a:r>
                        <a:rPr lang="it-IT" dirty="0"/>
                        <a:t>0.2 µm microns</a:t>
                      </a:r>
                    </a:p>
                  </a:txBody>
                  <a:tcPr anchor="ctr">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3073" name="Picture 1" descr="http://2ka7yitz6z7y2xzqeu3l611c.wpengine.netdna-cdn.com/waterfiltrationfacility/files/2012/12/3d-giardia-grid-dwg-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46" y="3485231"/>
            <a:ext cx="1634857" cy="1634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2ka7yitz6z7y2xzqeu3l611c.wpengine.netdna-cdn.com/waterfiltrationfacility/files/2012/12/cryptosporidium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162" y="4198830"/>
            <a:ext cx="2119818" cy="819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77382" y="58670"/>
            <a:ext cx="7951864" cy="2739211"/>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444444"/>
                </a:solidFill>
                <a:effectLst/>
                <a:latin typeface="inherit"/>
              </a:rPr>
              <a:t>     </a:t>
            </a:r>
            <a:r>
              <a:rPr kumimoji="0" lang="en-US" altLang="en-US" sz="3200" b="1" i="0" u="none" strike="noStrike" cap="none" normalizeH="0" baseline="0" dirty="0">
                <a:ln>
                  <a:noFill/>
                </a:ln>
                <a:solidFill>
                  <a:schemeClr val="accent2"/>
                </a:solidFill>
                <a:effectLst/>
                <a:latin typeface="inherit"/>
              </a:rPr>
              <a:t>The Micro-Filtration Process by size.</a:t>
            </a:r>
          </a:p>
          <a:p>
            <a:pPr marR="0" lvl="0" algn="ctr" defTabSz="914400" rtl="0" eaLnBrk="0" fontAlgn="base" latinLnBrk="0" hangingPunct="0">
              <a:lnSpc>
                <a:spcPct val="100000"/>
              </a:lnSpc>
              <a:spcBef>
                <a:spcPct val="0"/>
              </a:spcBef>
              <a:spcAft>
                <a:spcPct val="0"/>
              </a:spcAft>
              <a:buClrTx/>
              <a:buSzTx/>
              <a:tabLst/>
            </a:pPr>
            <a:endParaRPr lang="en-US" altLang="en-US" sz="3200" b="1" dirty="0">
              <a:latin typeface="inherit"/>
            </a:endParaRPr>
          </a:p>
          <a:p>
            <a:pPr marR="0" lvl="0" algn="ctr" defTabSz="914400" rtl="0" eaLnBrk="0" fontAlgn="base" latinLnBrk="0" hangingPunct="0">
              <a:lnSpc>
                <a:spcPct val="100000"/>
              </a:lnSpc>
              <a:spcBef>
                <a:spcPct val="0"/>
              </a:spcBef>
              <a:spcAft>
                <a:spcPct val="0"/>
              </a:spcAft>
              <a:buClrTx/>
              <a:buSzTx/>
              <a:tabLst/>
            </a:pPr>
            <a:r>
              <a:rPr lang="en-US" altLang="en-US" sz="2400" b="1" dirty="0">
                <a:latin typeface="inherit"/>
              </a:rPr>
              <a:t>* Note: pathogens cannot be filtered out of a pool *</a:t>
            </a:r>
          </a:p>
          <a:p>
            <a:pPr marL="342900" marR="0" lvl="0" indent="-3429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b="1" dirty="0">
              <a:latin typeface="inherit"/>
            </a:endParaRPr>
          </a:p>
          <a:p>
            <a:pPr lvl="0" algn="ctr"/>
            <a:r>
              <a:rPr lang="en-US" altLang="en-US" sz="2400" b="1" dirty="0">
                <a:latin typeface="inherit"/>
              </a:rPr>
              <a:t>     * Remember that the best filter (D.E.) can only remove something up to 4 Microns µm * </a:t>
            </a:r>
            <a:endParaRPr kumimoji="0" lang="en-US" altLang="en-US" sz="2400" b="1" i="0" u="none" strike="noStrike" cap="none" normalizeH="0" baseline="0" dirty="0">
              <a:ln>
                <a:noFill/>
              </a:ln>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243" y="4114800"/>
            <a:ext cx="2234134" cy="1083382"/>
          </a:xfrm>
          <a:prstGeom prst="rect">
            <a:avLst/>
          </a:prstGeom>
          <a:ln>
            <a:noFill/>
          </a:ln>
          <a:effectLst>
            <a:softEdge rad="112500"/>
          </a:effectLst>
        </p:spPr>
      </p:pic>
      <p:sp>
        <p:nvSpPr>
          <p:cNvPr id="2" name="AutoShape 2" descr="Image result for a human hai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6"/>
          <a:stretch>
            <a:fillRect/>
          </a:stretch>
        </p:blipFill>
        <p:spPr>
          <a:xfrm>
            <a:off x="4793626" y="3837783"/>
            <a:ext cx="1589312" cy="1360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70323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4800" y="0"/>
            <a:ext cx="4038600" cy="1333500"/>
          </a:xfrm>
          <a:solidFill>
            <a:schemeClr val="bg1"/>
          </a:solidFill>
        </p:spPr>
        <p:txBody>
          <a:bodyPr>
            <a:normAutofit/>
          </a:bodyPr>
          <a:lstStyle/>
          <a:p>
            <a:pPr>
              <a:defRPr/>
            </a:pPr>
            <a:r>
              <a:rPr lang="en-US" sz="5400" dirty="0">
                <a:solidFill>
                  <a:schemeClr val="accent2"/>
                </a:solidFill>
                <a:effectLst>
                  <a:outerShdw blurRad="38100" dist="38100" dir="2700000" algn="tl">
                    <a:srgbClr val="000000"/>
                  </a:outerShdw>
                </a:effectLst>
                <a:latin typeface="Benguiat Frisky" pitchFamily="66" charset="0"/>
              </a:rPr>
              <a:t>Sand Filter</a:t>
            </a:r>
            <a:endParaRPr lang="en-US" dirty="0">
              <a:solidFill>
                <a:schemeClr val="accent2"/>
              </a:solidFill>
            </a:endParaRPr>
          </a:p>
        </p:txBody>
      </p:sp>
      <p:pic>
        <p:nvPicPr>
          <p:cNvPr id="36867" name="Picture 8" descr="C:\My Documents\Classes\powerpoint\artwork\TEHA 2004\TR60 crosscut.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71" t="-1" b="-109"/>
          <a:stretch/>
        </p:blipFill>
        <p:spPr bwMode="auto">
          <a:xfrm>
            <a:off x="4613564" y="328612"/>
            <a:ext cx="4149436" cy="6307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1" y="1304771"/>
            <a:ext cx="4038600" cy="646331"/>
          </a:xfrm>
          <a:prstGeom prst="rect">
            <a:avLst/>
          </a:prstGeom>
          <a:solidFill>
            <a:schemeClr val="bg1"/>
          </a:solidFill>
        </p:spPr>
        <p:txBody>
          <a:bodyPr wrap="square" rtlCol="0">
            <a:spAutoFit/>
          </a:bodyPr>
          <a:lstStyle/>
          <a:p>
            <a:pPr algn="ctr"/>
            <a:r>
              <a:rPr lang="en-US" dirty="0"/>
              <a:t>Sand must be backwashed to clean</a:t>
            </a:r>
          </a:p>
          <a:p>
            <a:pPr algn="ctr"/>
            <a:r>
              <a:rPr lang="en-US" dirty="0"/>
              <a:t>the sand media.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724400"/>
            <a:ext cx="3733800" cy="2090928"/>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994726"/>
            <a:ext cx="3581400" cy="2686050"/>
          </a:xfrm>
          <a:prstGeom prst="rect">
            <a:avLst/>
          </a:prstGeom>
          <a:ln>
            <a:noFill/>
          </a:ln>
          <a:effectLst>
            <a:softEdge rad="112500"/>
          </a:effectLst>
        </p:spPr>
      </p:pic>
    </p:spTree>
    <p:extLst>
      <p:ext uri="{BB962C8B-B14F-4D97-AF65-F5344CB8AC3E}">
        <p14:creationId xmlns:p14="http://schemas.microsoft.com/office/powerpoint/2010/main" val="3903708730"/>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sz="half" idx="1"/>
          </p:nvPr>
        </p:nvSpPr>
        <p:spPr>
          <a:xfrm>
            <a:off x="315516" y="800100"/>
            <a:ext cx="5780484" cy="5295900"/>
          </a:xfrm>
          <a:noFill/>
        </p:spPr>
        <p:txBody>
          <a:bodyPr>
            <a:noAutofit/>
          </a:bodyPr>
          <a:lstStyle/>
          <a:p>
            <a:pPr marL="0" indent="0">
              <a:buNone/>
            </a:pPr>
            <a:r>
              <a:rPr lang="en-US" altLang="en-US" sz="2400" b="1" dirty="0"/>
              <a:t>On a seasonal or yearly basis, clean the sand inside the filter tank by adding a commercial sand cleaning solution or sodium bisulfate.  </a:t>
            </a:r>
            <a:br>
              <a:rPr lang="en-US" altLang="en-US" sz="2400" b="1" dirty="0"/>
            </a:br>
            <a:endParaRPr lang="en-US" altLang="en-US" sz="1050" b="1" dirty="0"/>
          </a:p>
          <a:p>
            <a:pPr marL="0" indent="0">
              <a:buNone/>
            </a:pPr>
            <a:r>
              <a:rPr lang="en-US" altLang="en-US" sz="2400" b="1" dirty="0">
                <a:solidFill>
                  <a:srgbClr val="00B050"/>
                </a:solidFill>
              </a:rPr>
              <a:t>Channels</a:t>
            </a:r>
            <a:r>
              <a:rPr lang="en-US" altLang="en-US" sz="2400" b="1" dirty="0"/>
              <a:t> which form inside the sand should be destroyed. </a:t>
            </a:r>
          </a:p>
          <a:p>
            <a:pPr marL="0" indent="0">
              <a:buNone/>
            </a:pPr>
            <a:r>
              <a:rPr lang="en-US" altLang="en-US" sz="2400" b="1" dirty="0">
                <a:solidFill>
                  <a:srgbClr val="00B050"/>
                </a:solidFill>
              </a:rPr>
              <a:t>Mud balls</a:t>
            </a:r>
            <a:endParaRPr lang="en-US" altLang="en-US" sz="1050" b="1" dirty="0"/>
          </a:p>
          <a:p>
            <a:pPr marL="0" indent="0">
              <a:buNone/>
            </a:pPr>
            <a:r>
              <a:rPr lang="en-US" altLang="en-US" sz="2400" b="1" dirty="0">
                <a:solidFill>
                  <a:srgbClr val="00B050"/>
                </a:solidFill>
              </a:rPr>
              <a:t>BOTH</a:t>
            </a:r>
          </a:p>
          <a:p>
            <a:pPr marL="0" indent="0">
              <a:buNone/>
            </a:pPr>
            <a:r>
              <a:rPr lang="en-US" altLang="en-US" sz="2400" b="1" dirty="0">
                <a:solidFill>
                  <a:srgbClr val="00B050"/>
                </a:solidFill>
              </a:rPr>
              <a:t>Manufacturers recommend</a:t>
            </a:r>
            <a:r>
              <a:rPr lang="en-US" altLang="en-US" sz="2400" b="1" dirty="0">
                <a:solidFill>
                  <a:srgbClr val="C00000"/>
                </a:solidFill>
              </a:rPr>
              <a:t>: </a:t>
            </a:r>
            <a:r>
              <a:rPr lang="en-US" altLang="en-US" sz="1800" b="1" dirty="0">
                <a:solidFill>
                  <a:srgbClr val="C00000"/>
                </a:solidFill>
              </a:rPr>
              <a:t>that the top 6 inches of sand be removed and replaced with fresh #20 silica on a yearly basis. </a:t>
            </a:r>
          </a:p>
        </p:txBody>
      </p:sp>
      <p:pic>
        <p:nvPicPr>
          <p:cNvPr id="88068" name="Picture 4"/>
          <p:cNvPicPr>
            <a:picLocks noGrp="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987058" y="762000"/>
            <a:ext cx="3037284" cy="5967417"/>
          </a:xfrm>
          <a:noFill/>
          <a:effectLst>
            <a:glow rad="101600">
              <a:srgbClr val="FFFF00"/>
            </a:glow>
          </a:effectLst>
        </p:spPr>
      </p:pic>
      <p:cxnSp>
        <p:nvCxnSpPr>
          <p:cNvPr id="5" name="Straight Arrow Connector 4"/>
          <p:cNvCxnSpPr>
            <a:cxnSpLocks/>
          </p:cNvCxnSpPr>
          <p:nvPr/>
        </p:nvCxnSpPr>
        <p:spPr>
          <a:xfrm flipV="1">
            <a:off x="4343400" y="2183442"/>
            <a:ext cx="3162300" cy="4835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1828800" y="3657600"/>
            <a:ext cx="5410200" cy="147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BF54424-153B-46FA-B18E-7B6CFFC1B80F}"/>
              </a:ext>
            </a:extLst>
          </p:cNvPr>
          <p:cNvSpPr>
            <a:spLocks noGrp="1"/>
          </p:cNvSpPr>
          <p:nvPr>
            <p:ph type="title"/>
          </p:nvPr>
        </p:nvSpPr>
        <p:spPr>
          <a:xfrm>
            <a:off x="-107242" y="128583"/>
            <a:ext cx="7365998" cy="852488"/>
          </a:xfrm>
        </p:spPr>
        <p:txBody>
          <a:bodyPr/>
          <a:lstStyle/>
          <a:p>
            <a:r>
              <a:rPr lang="en-US" dirty="0">
                <a:solidFill>
                  <a:schemeClr val="accent2"/>
                </a:solidFill>
              </a:rPr>
              <a:t>Channeling and mudball formation</a:t>
            </a:r>
          </a:p>
        </p:txBody>
      </p:sp>
      <p:cxnSp>
        <p:nvCxnSpPr>
          <p:cNvPr id="10" name="Straight Arrow Connector 9">
            <a:extLst>
              <a:ext uri="{FF2B5EF4-FFF2-40B4-BE49-F238E27FC236}">
                <a16:creationId xmlns:a16="http://schemas.microsoft.com/office/drawing/2014/main" id="{1262AA23-0E32-4E8A-9871-E5A5E8E8466E}"/>
              </a:ext>
            </a:extLst>
          </p:cNvPr>
          <p:cNvCxnSpPr>
            <a:cxnSpLocks/>
          </p:cNvCxnSpPr>
          <p:nvPr/>
        </p:nvCxnSpPr>
        <p:spPr>
          <a:xfrm>
            <a:off x="1371600" y="4160044"/>
            <a:ext cx="4953000" cy="1183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723022"/>
      </p:ext>
    </p:extLst>
  </p:cSld>
  <p:clrMapOvr>
    <a:masterClrMapping/>
  </p:clrMapOvr>
  <p:transition advTm="8000">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399" y="24384"/>
            <a:ext cx="4800600" cy="1143000"/>
          </a:xfrm>
          <a:solidFill>
            <a:schemeClr val="bg1"/>
          </a:solidFill>
        </p:spPr>
        <p:txBody>
          <a:bodyPr/>
          <a:lstStyle/>
          <a:p>
            <a:pPr>
              <a:defRPr/>
            </a:pPr>
            <a:r>
              <a:rPr lang="en-US" b="1" dirty="0">
                <a:solidFill>
                  <a:schemeClr val="accent2"/>
                </a:solidFill>
                <a:effectLst>
                  <a:outerShdw blurRad="38100" dist="38100" dir="2700000" algn="tl">
                    <a:srgbClr val="000000"/>
                  </a:outerShdw>
                </a:effectLst>
                <a:latin typeface="Benguiat Frisky" pitchFamily="66" charset="0"/>
              </a:rPr>
              <a:t>Cartridge Filter</a:t>
            </a:r>
            <a:endParaRPr lang="en-US" sz="3600" b="1" dirty="0">
              <a:solidFill>
                <a:schemeClr val="accent2"/>
              </a:solidFill>
            </a:endParaRPr>
          </a:p>
        </p:txBody>
      </p:sp>
      <p:pic>
        <p:nvPicPr>
          <p:cNvPr id="38915" name="Picture 7" descr="C:\My Documents\Classes\powerpoint\artwork\TEHA 2004\cartridge fil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610"/>
          <a:stretch/>
        </p:blipFill>
        <p:spPr bwMode="auto">
          <a:xfrm>
            <a:off x="4876800" y="152400"/>
            <a:ext cx="4099467" cy="6477000"/>
          </a:xfrm>
          <a:prstGeom prst="rect">
            <a:avLst/>
          </a:prstGeom>
          <a:solidFill>
            <a:schemeClr val="bg1">
              <a:lumMod val="95000"/>
              <a:lumOff val="5000"/>
            </a:schemeClr>
          </a:solidFill>
          <a:ln>
            <a:noFill/>
          </a:ln>
          <a:effectLst>
            <a:softEdge rad="112500"/>
          </a:effectLst>
        </p:spPr>
      </p:pic>
      <p:sp>
        <p:nvSpPr>
          <p:cNvPr id="4" name="TextBox 3"/>
          <p:cNvSpPr txBox="1"/>
          <p:nvPr/>
        </p:nvSpPr>
        <p:spPr>
          <a:xfrm>
            <a:off x="121920" y="838200"/>
            <a:ext cx="4831079" cy="3545586"/>
          </a:xfrm>
          <a:prstGeom prst="rect">
            <a:avLst/>
          </a:prstGeom>
          <a:solidFill>
            <a:schemeClr val="bg1">
              <a:lumMod val="95000"/>
              <a:lumOff val="5000"/>
            </a:schemeClr>
          </a:solidFill>
        </p:spPr>
        <p:txBody>
          <a:bodyPr wrap="square" rtlCol="0">
            <a:spAutoFit/>
          </a:bodyPr>
          <a:lstStyle/>
          <a:p>
            <a:pPr>
              <a:lnSpc>
                <a:spcPct val="85000"/>
              </a:lnSpc>
            </a:pPr>
            <a:r>
              <a:rPr lang="en-US" altLang="en-US" sz="2200" b="1" dirty="0">
                <a:solidFill>
                  <a:srgbClr val="C00000"/>
                </a:solidFill>
              </a:rPr>
              <a:t>Not backwashed</a:t>
            </a:r>
            <a:r>
              <a:rPr lang="en-US" altLang="en-US" sz="2200" b="1" dirty="0">
                <a:solidFill>
                  <a:srgbClr val="FFFF00"/>
                </a:solidFill>
              </a:rPr>
              <a:t> </a:t>
            </a:r>
            <a:r>
              <a:rPr lang="en-US" altLang="en-US" sz="2200" b="1" dirty="0"/>
              <a:t>-- cartridges are removed and cleaned manually.</a:t>
            </a:r>
          </a:p>
          <a:p>
            <a:pPr>
              <a:lnSpc>
                <a:spcPct val="85000"/>
              </a:lnSpc>
            </a:pPr>
            <a:r>
              <a:rPr lang="en-US" altLang="en-US" sz="2200" b="1" dirty="0"/>
              <a:t>Once cleaned, cartridges never recover their entire surface -- they lose:</a:t>
            </a:r>
          </a:p>
          <a:p>
            <a:pPr>
              <a:lnSpc>
                <a:spcPct val="85000"/>
              </a:lnSpc>
            </a:pPr>
            <a:r>
              <a:rPr lang="en-US" altLang="en-US" sz="2200" b="1" dirty="0"/>
              <a:t> </a:t>
            </a:r>
          </a:p>
          <a:p>
            <a:pPr>
              <a:lnSpc>
                <a:spcPct val="85000"/>
              </a:lnSpc>
            </a:pPr>
            <a:r>
              <a:rPr lang="en-US" altLang="en-US" sz="2200" b="1" dirty="0">
                <a:solidFill>
                  <a:srgbClr val="C00000"/>
                </a:solidFill>
              </a:rPr>
              <a:t>25-35% of their filtering capacity after each cleaning</a:t>
            </a:r>
          </a:p>
          <a:p>
            <a:pPr>
              <a:lnSpc>
                <a:spcPct val="85000"/>
              </a:lnSpc>
            </a:pPr>
            <a:endParaRPr lang="en-US" altLang="en-US" sz="2200" b="1" dirty="0">
              <a:solidFill>
                <a:srgbClr val="C00000"/>
              </a:solidFill>
            </a:endParaRPr>
          </a:p>
          <a:p>
            <a:pPr>
              <a:lnSpc>
                <a:spcPct val="85000"/>
              </a:lnSpc>
            </a:pPr>
            <a:r>
              <a:rPr lang="en-US" altLang="en-US" sz="2200" b="1" dirty="0">
                <a:solidFill>
                  <a:srgbClr val="C00000"/>
                </a:solidFill>
              </a:rPr>
              <a:t>Cartridges have a limited lifespan </a:t>
            </a:r>
            <a:r>
              <a:rPr lang="en-US" altLang="en-US" sz="2200" b="1" dirty="0"/>
              <a:t>-- occasional replacement is required</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3873" b="12139"/>
          <a:stretch/>
        </p:blipFill>
        <p:spPr>
          <a:xfrm>
            <a:off x="352769" y="4383786"/>
            <a:ext cx="4399863" cy="2474214"/>
          </a:xfrm>
          <a:prstGeom prst="rect">
            <a:avLst/>
          </a:prstGeom>
          <a:ln>
            <a:noFill/>
          </a:ln>
          <a:effectLst>
            <a:softEdge rad="112500"/>
          </a:effectLst>
        </p:spPr>
      </p:pic>
    </p:spTree>
    <p:extLst>
      <p:ext uri="{BB962C8B-B14F-4D97-AF65-F5344CB8AC3E}">
        <p14:creationId xmlns:p14="http://schemas.microsoft.com/office/powerpoint/2010/main" val="29558240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152400" y="232541"/>
            <a:ext cx="8991600" cy="830997"/>
          </a:xfrm>
          <a:prstGeom prst="rect">
            <a:avLst/>
          </a:prstGeom>
          <a:solidFill>
            <a:schemeClr val="bg1"/>
          </a:solidFill>
          <a:ln w="9525">
            <a:noFill/>
            <a:miter lim="800000"/>
            <a:headEnd/>
            <a:tailEnd/>
          </a:ln>
          <a:effectLst/>
        </p:spPr>
        <p:txBody>
          <a:bodyPr wrap="square">
            <a:spAutoFit/>
          </a:bodyPr>
          <a:lstStyle/>
          <a:p>
            <a:pPr>
              <a:defRPr/>
            </a:pPr>
            <a:r>
              <a:rPr lang="en-US" sz="4800" dirty="0"/>
              <a:t>     </a:t>
            </a:r>
            <a:r>
              <a:rPr lang="en-US" sz="4800" dirty="0">
                <a:solidFill>
                  <a:schemeClr val="accent2"/>
                </a:solidFill>
              </a:rPr>
              <a:t>D.E  (diatomaceous earth) </a:t>
            </a:r>
            <a:endParaRPr lang="en-US" sz="2400" dirty="0">
              <a:solidFill>
                <a:schemeClr val="accent2"/>
              </a:solidFill>
              <a:latin typeface="Benguiat Frisky" pitchFamily="6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57400"/>
            <a:ext cx="4419599" cy="441959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91" y="1600200"/>
            <a:ext cx="4096032" cy="33528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248891" y="5562600"/>
            <a:ext cx="4104009" cy="523220"/>
          </a:xfrm>
          <a:prstGeom prst="rect">
            <a:avLst/>
          </a:prstGeom>
          <a:solidFill>
            <a:schemeClr val="bg1"/>
          </a:solidFill>
        </p:spPr>
        <p:txBody>
          <a:bodyPr wrap="none" rtlCol="0">
            <a:spAutoFit/>
          </a:bodyPr>
          <a:lstStyle/>
          <a:p>
            <a:r>
              <a:rPr lang="en-US" sz="2800" dirty="0">
                <a:solidFill>
                  <a:srgbClr val="C00000"/>
                </a:solidFill>
              </a:rPr>
              <a:t>Information on next slide</a:t>
            </a:r>
          </a:p>
        </p:txBody>
      </p:sp>
    </p:spTree>
    <p:extLst>
      <p:ext uri="{BB962C8B-B14F-4D97-AF65-F5344CB8AC3E}">
        <p14:creationId xmlns:p14="http://schemas.microsoft.com/office/powerpoint/2010/main" val="6035541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600200" y="0"/>
            <a:ext cx="5179006" cy="838200"/>
          </a:xfrm>
          <a:solidFill>
            <a:schemeClr val="bg1"/>
          </a:solidFill>
        </p:spPr>
        <p:txBody>
          <a:bodyPr>
            <a:normAutofit/>
          </a:bodyPr>
          <a:lstStyle/>
          <a:p>
            <a:pPr>
              <a:defRPr/>
            </a:pPr>
            <a:r>
              <a:rPr lang="en-US" sz="3200" dirty="0">
                <a:solidFill>
                  <a:schemeClr val="accent2"/>
                </a:solidFill>
              </a:rPr>
              <a:t>Diatomaceous Earth Filters</a:t>
            </a:r>
          </a:p>
        </p:txBody>
      </p:sp>
      <p:sp>
        <p:nvSpPr>
          <p:cNvPr id="90115" name="Rectangle 3"/>
          <p:cNvSpPr>
            <a:spLocks noGrp="1" noChangeArrowheads="1"/>
          </p:cNvSpPr>
          <p:nvPr>
            <p:ph idx="1"/>
          </p:nvPr>
        </p:nvSpPr>
        <p:spPr>
          <a:xfrm>
            <a:off x="417927" y="609600"/>
            <a:ext cx="8306254" cy="5727390"/>
          </a:xfrm>
          <a:solidFill>
            <a:schemeClr val="bg1"/>
          </a:solidFill>
        </p:spPr>
        <p:txBody>
          <a:bodyPr>
            <a:normAutofit/>
          </a:bodyPr>
          <a:lstStyle/>
          <a:p>
            <a:pPr>
              <a:lnSpc>
                <a:spcPct val="85000"/>
              </a:lnSpc>
            </a:pPr>
            <a:r>
              <a:rPr lang="en-US" altLang="en-US" sz="2400" dirty="0">
                <a:solidFill>
                  <a:schemeClr val="tx1"/>
                </a:solidFill>
              </a:rPr>
              <a:t>Single tank</a:t>
            </a:r>
          </a:p>
          <a:p>
            <a:pPr>
              <a:lnSpc>
                <a:spcPct val="85000"/>
              </a:lnSpc>
            </a:pPr>
            <a:r>
              <a:rPr lang="en-US" altLang="en-US" sz="2400" dirty="0">
                <a:solidFill>
                  <a:schemeClr val="tx1"/>
                </a:solidFill>
              </a:rPr>
              <a:t>Pressure, vacuum or regenerative systems.</a:t>
            </a:r>
          </a:p>
          <a:p>
            <a:pPr>
              <a:lnSpc>
                <a:spcPct val="85000"/>
              </a:lnSpc>
            </a:pPr>
            <a:r>
              <a:rPr lang="en-US" altLang="en-US" sz="2400" dirty="0">
                <a:solidFill>
                  <a:schemeClr val="tx1"/>
                </a:solidFill>
              </a:rPr>
              <a:t>D.E. - Fossilized skeletal remains of single celled sea plants (diatoms), mined and refined.</a:t>
            </a:r>
          </a:p>
          <a:p>
            <a:pPr>
              <a:lnSpc>
                <a:spcPct val="85000"/>
              </a:lnSpc>
            </a:pPr>
            <a:r>
              <a:rPr lang="en-US" altLang="en-US" sz="2400" dirty="0">
                <a:solidFill>
                  <a:schemeClr val="tx1"/>
                </a:solidFill>
              </a:rPr>
              <a:t>Respiratory protection required when handling D.E.</a:t>
            </a:r>
            <a:br>
              <a:rPr lang="en-US" altLang="en-US" sz="2400" dirty="0">
                <a:solidFill>
                  <a:schemeClr val="tx1"/>
                </a:solidFill>
              </a:rPr>
            </a:br>
            <a:r>
              <a:rPr lang="en-US" altLang="en-US" sz="2400" dirty="0">
                <a:solidFill>
                  <a:schemeClr val="tx1"/>
                </a:solidFill>
              </a:rPr>
              <a:t>Contains amorphous (non crystalline) D.E. and crystalline silica</a:t>
            </a:r>
            <a:endParaRPr lang="en-US" altLang="en-US" sz="3200" dirty="0">
              <a:solidFill>
                <a:schemeClr val="tx1"/>
              </a:solidFill>
            </a:endParaRPr>
          </a:p>
          <a:p>
            <a:pPr>
              <a:lnSpc>
                <a:spcPct val="85000"/>
              </a:lnSpc>
            </a:pPr>
            <a:r>
              <a:rPr lang="en-US" altLang="en-US" sz="2400" dirty="0">
                <a:solidFill>
                  <a:schemeClr val="tx1"/>
                </a:solidFill>
              </a:rPr>
              <a:t>Grid support (metal or plastic)</a:t>
            </a:r>
          </a:p>
          <a:p>
            <a:pPr>
              <a:lnSpc>
                <a:spcPct val="85000"/>
              </a:lnSpc>
            </a:pPr>
            <a:r>
              <a:rPr lang="en-US" altLang="en-US" sz="2400" dirty="0">
                <a:solidFill>
                  <a:schemeClr val="tx1"/>
                </a:solidFill>
              </a:rPr>
              <a:t>Septa (usually woven synthetic fabric) that D.E. is deposited on</a:t>
            </a:r>
          </a:p>
        </p:txBody>
      </p:sp>
      <p:pic>
        <p:nvPicPr>
          <p:cNvPr id="2" name="Picture 1"/>
          <p:cNvPicPr>
            <a:picLocks noChangeAspect="1"/>
          </p:cNvPicPr>
          <p:nvPr/>
        </p:nvPicPr>
        <p:blipFill>
          <a:blip r:embed="rId3"/>
          <a:stretch>
            <a:fillRect/>
          </a:stretch>
        </p:blipFill>
        <p:spPr>
          <a:xfrm>
            <a:off x="4323353" y="4462271"/>
            <a:ext cx="2301440" cy="2298391"/>
          </a:xfrm>
          <a:prstGeom prst="rect">
            <a:avLst/>
          </a:prstGeom>
        </p:spPr>
      </p:pic>
      <p:pic>
        <p:nvPicPr>
          <p:cNvPr id="3" name="Picture 2"/>
          <p:cNvPicPr>
            <a:picLocks noChangeAspect="1"/>
          </p:cNvPicPr>
          <p:nvPr/>
        </p:nvPicPr>
        <p:blipFill>
          <a:blip r:embed="rId4"/>
          <a:stretch>
            <a:fillRect/>
          </a:stretch>
        </p:blipFill>
        <p:spPr>
          <a:xfrm>
            <a:off x="990600" y="4459269"/>
            <a:ext cx="2785480" cy="2301393"/>
          </a:xfrm>
          <a:prstGeom prst="rect">
            <a:avLst/>
          </a:prstGeom>
        </p:spPr>
      </p:pic>
    </p:spTree>
    <p:extLst>
      <p:ext uri="{BB962C8B-B14F-4D97-AF65-F5344CB8AC3E}">
        <p14:creationId xmlns:p14="http://schemas.microsoft.com/office/powerpoint/2010/main" val="4091050575"/>
      </p:ext>
    </p:extLst>
  </p:cSld>
  <p:clrMapOvr>
    <a:masterClrMapping/>
  </p:clrMapOvr>
  <p:transition advTm="8000">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882"/>
            <a:ext cx="7772400" cy="954437"/>
          </a:xfrm>
        </p:spPr>
        <p:txBody>
          <a:bodyPr>
            <a:noAutofit/>
          </a:bodyPr>
          <a:lstStyle/>
          <a:p>
            <a:br>
              <a:rPr lang="en-US" dirty="0"/>
            </a:br>
            <a:br>
              <a:rPr lang="en-US" dirty="0"/>
            </a:br>
            <a:br>
              <a:rPr lang="en-US" dirty="0"/>
            </a:br>
            <a:br>
              <a:rPr lang="en-US" dirty="0"/>
            </a:br>
            <a:br>
              <a:rPr lang="en-US" dirty="0"/>
            </a:br>
            <a:br>
              <a:rPr lang="en-US" dirty="0"/>
            </a:br>
            <a:br>
              <a:rPr lang="en-US" dirty="0"/>
            </a:br>
            <a:endParaRPr lang="en-US" dirty="0"/>
          </a:p>
        </p:txBody>
      </p:sp>
      <p:cxnSp>
        <p:nvCxnSpPr>
          <p:cNvPr id="6" name="Straight Connector 5"/>
          <p:cNvCxnSpPr/>
          <p:nvPr/>
        </p:nvCxnSpPr>
        <p:spPr>
          <a:xfrm>
            <a:off x="389744" y="2048290"/>
            <a:ext cx="8394492" cy="0"/>
          </a:xfrm>
          <a:prstGeom prst="line">
            <a:avLst/>
          </a:prstGeom>
          <a:ln w="63500" cap="rnd" cmpd="dbl">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495135" y="2349662"/>
            <a:ext cx="5982111" cy="3986262"/>
          </a:xfrm>
          <a:prstGeom prst="rect">
            <a:avLst/>
          </a:prstGeom>
          <a:effectLst>
            <a:glow rad="63500">
              <a:schemeClr val="accent2">
                <a:satMod val="175000"/>
                <a:alpha val="40000"/>
              </a:schemeClr>
            </a:glow>
          </a:effectLst>
          <a:scene3d>
            <a:camera prst="orthographicFront"/>
            <a:lightRig rig="threePt" dir="t"/>
          </a:scene3d>
          <a:sp3d>
            <a:bevelT w="101600" prst="riblet"/>
            <a:bevelB w="101600" h="50800" prst="hardEdge"/>
          </a:sp3d>
        </p:spPr>
      </p:pic>
      <p:sp>
        <p:nvSpPr>
          <p:cNvPr id="4" name="Rectangle 3"/>
          <p:cNvSpPr/>
          <p:nvPr/>
        </p:nvSpPr>
        <p:spPr>
          <a:xfrm>
            <a:off x="1561351" y="1020191"/>
            <a:ext cx="5618974" cy="830997"/>
          </a:xfrm>
          <a:prstGeom prst="rect">
            <a:avLst/>
          </a:prstGeom>
        </p:spPr>
        <p:txBody>
          <a:bodyPr wrap="none">
            <a:spAutoFit/>
          </a:bodyPr>
          <a:lstStyle/>
          <a:p>
            <a:r>
              <a:rPr lang="en-US" sz="4800" b="1" dirty="0">
                <a:solidFill>
                  <a:schemeClr val="accent2"/>
                </a:solidFill>
              </a:rPr>
              <a:t>Maintenance Work</a:t>
            </a:r>
          </a:p>
        </p:txBody>
      </p:sp>
    </p:spTree>
    <p:extLst>
      <p:ext uri="{BB962C8B-B14F-4D97-AF65-F5344CB8AC3E}">
        <p14:creationId xmlns:p14="http://schemas.microsoft.com/office/powerpoint/2010/main" val="37163207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447800" y="499356"/>
            <a:ext cx="5110989" cy="657880"/>
          </a:xfrm>
        </p:spPr>
        <p:txBody>
          <a:bodyPr>
            <a:normAutofit fontScale="90000"/>
          </a:bodyPr>
          <a:lstStyle/>
          <a:p>
            <a:r>
              <a:rPr lang="en-US" sz="4000" b="1" dirty="0">
                <a:solidFill>
                  <a:srgbClr val="00B0F0"/>
                </a:solidFill>
              </a:rPr>
              <a:t>     </a:t>
            </a:r>
            <a:r>
              <a:rPr lang="en-US" sz="4000" b="1" dirty="0">
                <a:solidFill>
                  <a:schemeClr val="accent2"/>
                </a:solidFill>
              </a:rPr>
              <a:t>Daily Maintenance </a:t>
            </a:r>
            <a:br>
              <a:rPr lang="en-US" sz="4000" b="1" dirty="0">
                <a:solidFill>
                  <a:srgbClr val="00B0F0"/>
                </a:solidFill>
              </a:rPr>
            </a:br>
            <a:br>
              <a:rPr lang="en-US" b="1" dirty="0">
                <a:solidFill>
                  <a:srgbClr val="00B0F0"/>
                </a:solidFill>
              </a:rPr>
            </a:br>
            <a:br>
              <a:rPr lang="en-US" sz="4000" b="1" dirty="0">
                <a:solidFill>
                  <a:srgbClr val="00B0F0"/>
                </a:solidFill>
              </a:rPr>
            </a:br>
            <a:br>
              <a:rPr lang="en-US" sz="4000" dirty="0"/>
            </a:br>
            <a:endParaRPr lang="en-US" sz="4000" dirty="0"/>
          </a:p>
        </p:txBody>
      </p:sp>
      <p:sp>
        <p:nvSpPr>
          <p:cNvPr id="6" name="Content Placeholder 5"/>
          <p:cNvSpPr>
            <a:spLocks noGrp="1"/>
          </p:cNvSpPr>
          <p:nvPr>
            <p:ph idx="1"/>
          </p:nvPr>
        </p:nvSpPr>
        <p:spPr>
          <a:xfrm>
            <a:off x="304800" y="1371600"/>
            <a:ext cx="4197020" cy="4424598"/>
          </a:xfrm>
        </p:spPr>
        <p:txBody>
          <a:bodyPr anchor="t" anchorCtr="0">
            <a:noAutofit/>
          </a:bodyPr>
          <a:lstStyle/>
          <a:p>
            <a:pPr algn="ctr">
              <a:buNone/>
            </a:pPr>
            <a:r>
              <a:rPr lang="en-US" sz="2400" b="1" u="sng" dirty="0"/>
              <a:t>Typical Items</a:t>
            </a:r>
          </a:p>
          <a:p>
            <a:r>
              <a:rPr lang="en-US" sz="2400" b="1" dirty="0"/>
              <a:t>Water Testing</a:t>
            </a:r>
          </a:p>
          <a:p>
            <a:r>
              <a:rPr lang="en-US" sz="2400" b="1" dirty="0"/>
              <a:t>Vacuuming</a:t>
            </a:r>
          </a:p>
          <a:p>
            <a:r>
              <a:rPr lang="en-US" sz="2400" b="1" dirty="0"/>
              <a:t>Skimmer Baskets</a:t>
            </a:r>
          </a:p>
          <a:p>
            <a:r>
              <a:rPr lang="en-US" sz="2400" b="1" dirty="0"/>
              <a:t>Cleaning Surfaces </a:t>
            </a:r>
            <a:r>
              <a:rPr lang="en-US" sz="2000" b="1" i="1" dirty="0"/>
              <a:t>(benches, tables, furniture, etc.)</a:t>
            </a:r>
          </a:p>
          <a:p>
            <a:r>
              <a:rPr lang="en-US" sz="2400" b="1" dirty="0"/>
              <a:t>Maintain Deck, Storage, and Pump Room Cleanliness</a:t>
            </a:r>
          </a:p>
          <a:p>
            <a:endParaRPr lang="en-US" sz="2000" dirty="0"/>
          </a:p>
          <a:p>
            <a:endParaRPr lang="en-US" sz="2000" dirty="0"/>
          </a:p>
          <a:p>
            <a:endParaRPr lang="en-US" sz="2000" dirty="0"/>
          </a:p>
        </p:txBody>
      </p:sp>
      <p:sp>
        <p:nvSpPr>
          <p:cNvPr id="8" name="Content Placeholder 5"/>
          <p:cNvSpPr txBox="1">
            <a:spLocks/>
          </p:cNvSpPr>
          <p:nvPr/>
        </p:nvSpPr>
        <p:spPr>
          <a:xfrm>
            <a:off x="4790960" y="2362200"/>
            <a:ext cx="4197020" cy="3872552"/>
          </a:xfrm>
          <a:prstGeom prst="rect">
            <a:avLst/>
          </a:prstGeom>
        </p:spPr>
        <p:txBody>
          <a:bodyPr vert="horz" lIns="91440" tIns="45720" rIns="91440" bIns="45720" rtlCol="0" anchor="t" anchorCtr="0">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u="sng" dirty="0"/>
              <a:t>Items Overlooked</a:t>
            </a:r>
          </a:p>
          <a:p>
            <a:r>
              <a:rPr lang="en-US" sz="2000" b="1" dirty="0"/>
              <a:t>Cleaning Vacuum Filter(s)</a:t>
            </a:r>
          </a:p>
          <a:p>
            <a:r>
              <a:rPr lang="en-US" sz="2000" b="1" dirty="0"/>
              <a:t>Ladders, Steps, Lift Operational</a:t>
            </a:r>
          </a:p>
          <a:p>
            <a:r>
              <a:rPr lang="en-US" sz="2000" b="1" dirty="0"/>
              <a:t>Checking/Tightening Inlet/Outlet Covers</a:t>
            </a:r>
          </a:p>
          <a:p>
            <a:endParaRPr lang="en-US" sz="2000" dirty="0"/>
          </a:p>
        </p:txBody>
      </p:sp>
      <p:pic>
        <p:nvPicPr>
          <p:cNvPr id="4" name="Picture 3"/>
          <p:cNvPicPr>
            <a:picLocks noChangeAspect="1"/>
          </p:cNvPicPr>
          <p:nvPr/>
        </p:nvPicPr>
        <p:blipFill rotWithShape="1">
          <a:blip r:embed="rId2"/>
          <a:srcRect l="12161" r="16216" b="28767"/>
          <a:stretch/>
        </p:blipFill>
        <p:spPr>
          <a:xfrm>
            <a:off x="6889470" y="198892"/>
            <a:ext cx="1927200" cy="1916689"/>
          </a:xfrm>
          <a:prstGeom prst="rect">
            <a:avLst/>
          </a:prstGeom>
          <a:effectLst>
            <a:reflection blurRad="6350" stA="38000" endA="300" endPos="22000" dir="5400000" sy="-100000" algn="bl" rotWithShape="0"/>
          </a:effectLst>
          <a:scene3d>
            <a:camera prst="isometricOffAxis2Left"/>
            <a:lightRig rig="threePt" dir="t"/>
          </a:scene3d>
        </p:spPr>
      </p:pic>
    </p:spTree>
    <p:extLst>
      <p:ext uri="{BB962C8B-B14F-4D97-AF65-F5344CB8AC3E}">
        <p14:creationId xmlns:p14="http://schemas.microsoft.com/office/powerpoint/2010/main" val="3440624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34186" y="1237521"/>
            <a:ext cx="6991498" cy="2438400"/>
          </a:xfrm>
          <a:solidFill>
            <a:schemeClr val="bg1"/>
          </a:solidFill>
        </p:spPr>
        <p:txBody>
          <a:bodyPr/>
          <a:lstStyle/>
          <a:p>
            <a:r>
              <a:rPr lang="en-US" sz="2400" dirty="0">
                <a:solidFill>
                  <a:schemeClr val="tx1"/>
                </a:solidFill>
              </a:rPr>
              <a:t>Number 1 source of illness is from bathers’ buttocks.</a:t>
            </a:r>
          </a:p>
          <a:p>
            <a:r>
              <a:rPr lang="en-US" sz="2400" dirty="0">
                <a:solidFill>
                  <a:schemeClr val="tx1"/>
                </a:solidFill>
              </a:rPr>
              <a:t>Number 2 source of illness is from mucus, saliva and skin (considered non-enteric pathogenic organisms).</a:t>
            </a:r>
          </a:p>
          <a:p>
            <a:pPr>
              <a:buFont typeface="Wingdings" pitchFamily="2" charset="2"/>
              <a:buNone/>
            </a:pPr>
            <a:endParaRPr lang="en-US" dirty="0"/>
          </a:p>
        </p:txBody>
      </p:sp>
      <p:pic>
        <p:nvPicPr>
          <p:cNvPr id="30724" name="Picture 4" descr="MPj04243790000[1]"/>
          <p:cNvPicPr>
            <a:picLocks noChangeAspect="1" noChangeArrowheads="1"/>
          </p:cNvPicPr>
          <p:nvPr/>
        </p:nvPicPr>
        <p:blipFill>
          <a:blip r:embed="rId3" cstate="print"/>
          <a:srcRect/>
          <a:stretch>
            <a:fillRect/>
          </a:stretch>
        </p:blipFill>
        <p:spPr bwMode="auto">
          <a:xfrm>
            <a:off x="381000" y="4339788"/>
            <a:ext cx="2126068" cy="2289612"/>
          </a:xfrm>
          <a:prstGeom prst="rect">
            <a:avLst/>
          </a:prstGeom>
          <a:ln>
            <a:noFill/>
          </a:ln>
          <a:effectLst>
            <a:softEdge rad="112500"/>
          </a:effectLst>
        </p:spPr>
      </p:pic>
      <p:pic>
        <p:nvPicPr>
          <p:cNvPr id="30726" name="Picture 6" descr="MPj04277690000[1]"/>
          <p:cNvPicPr>
            <a:picLocks noChangeAspect="1" noChangeArrowheads="1"/>
          </p:cNvPicPr>
          <p:nvPr/>
        </p:nvPicPr>
        <p:blipFill>
          <a:blip r:embed="rId4" cstate="print"/>
          <a:srcRect/>
          <a:stretch>
            <a:fillRect/>
          </a:stretch>
        </p:blipFill>
        <p:spPr bwMode="auto">
          <a:xfrm>
            <a:off x="6096000" y="4281817"/>
            <a:ext cx="2590800" cy="2347582"/>
          </a:xfrm>
          <a:prstGeom prst="rect">
            <a:avLst/>
          </a:prstGeom>
          <a:ln>
            <a:noFill/>
          </a:ln>
          <a:effectLst>
            <a:softEdge rad="112500"/>
          </a:effectLst>
        </p:spPr>
      </p:pic>
      <p:pic>
        <p:nvPicPr>
          <p:cNvPr id="30727" name="Picture 7" descr="MPj04266240000[1]"/>
          <p:cNvPicPr>
            <a:picLocks noChangeAspect="1" noChangeArrowheads="1"/>
          </p:cNvPicPr>
          <p:nvPr/>
        </p:nvPicPr>
        <p:blipFill>
          <a:blip r:embed="rId5" cstate="print"/>
          <a:srcRect/>
          <a:stretch>
            <a:fillRect/>
          </a:stretch>
        </p:blipFill>
        <p:spPr bwMode="auto">
          <a:xfrm>
            <a:off x="2971800" y="4325388"/>
            <a:ext cx="2743200" cy="2209800"/>
          </a:xfrm>
          <a:prstGeom prst="rect">
            <a:avLst/>
          </a:prstGeom>
          <a:ln>
            <a:noFill/>
          </a:ln>
          <a:effectLst>
            <a:softEdge rad="112500"/>
          </a:effectLst>
        </p:spPr>
      </p:pic>
      <p:sp>
        <p:nvSpPr>
          <p:cNvPr id="3" name="Title 2">
            <a:extLst>
              <a:ext uri="{FF2B5EF4-FFF2-40B4-BE49-F238E27FC236}">
                <a16:creationId xmlns:a16="http://schemas.microsoft.com/office/drawing/2014/main" id="{B7EB314A-1385-5146-B1F4-275211BCDA80}"/>
              </a:ext>
            </a:extLst>
          </p:cNvPr>
          <p:cNvSpPr>
            <a:spLocks noGrp="1"/>
          </p:cNvSpPr>
          <p:nvPr>
            <p:ph type="title"/>
          </p:nvPr>
        </p:nvSpPr>
        <p:spPr>
          <a:xfrm>
            <a:off x="609599" y="152098"/>
            <a:ext cx="6347713" cy="1320800"/>
          </a:xfrm>
        </p:spPr>
        <p:txBody>
          <a:bodyPr/>
          <a:lstStyle/>
          <a:p>
            <a:r>
              <a:rPr lang="en-US" dirty="0">
                <a:solidFill>
                  <a:schemeClr val="accent2"/>
                </a:solidFill>
              </a:rPr>
              <a:t>Sources of Contamination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18516"/>
            <a:ext cx="6160744" cy="589284"/>
          </a:xfrm>
        </p:spPr>
        <p:txBody>
          <a:bodyPr>
            <a:normAutofit fontScale="90000"/>
          </a:bodyPr>
          <a:lstStyle/>
          <a:p>
            <a:r>
              <a:rPr lang="en-US" sz="4000" b="1" dirty="0">
                <a:solidFill>
                  <a:schemeClr val="accent2"/>
                </a:solidFill>
              </a:rPr>
              <a:t>Year-Around Maintenance</a:t>
            </a:r>
          </a:p>
        </p:txBody>
      </p:sp>
      <p:sp>
        <p:nvSpPr>
          <p:cNvPr id="6" name="Content Placeholder 5"/>
          <p:cNvSpPr>
            <a:spLocks noGrp="1"/>
          </p:cNvSpPr>
          <p:nvPr>
            <p:ph idx="1"/>
          </p:nvPr>
        </p:nvSpPr>
        <p:spPr>
          <a:xfrm>
            <a:off x="220718" y="2132748"/>
            <a:ext cx="4197020" cy="4212094"/>
          </a:xfrm>
        </p:spPr>
        <p:txBody>
          <a:bodyPr anchor="t" anchorCtr="0">
            <a:noAutofit/>
          </a:bodyPr>
          <a:lstStyle/>
          <a:p>
            <a:pPr algn="ctr">
              <a:buNone/>
            </a:pPr>
            <a:r>
              <a:rPr lang="en-US" b="1" u="sng" dirty="0"/>
              <a:t>Typical Items</a:t>
            </a:r>
          </a:p>
          <a:p>
            <a:pPr algn="ctr">
              <a:buNone/>
            </a:pPr>
            <a:endParaRPr lang="en-US" u="sng" dirty="0"/>
          </a:p>
          <a:p>
            <a:r>
              <a:rPr lang="en-US" sz="2000" b="1" dirty="0"/>
              <a:t>Backwashing </a:t>
            </a:r>
            <a:r>
              <a:rPr lang="en-US" sz="2000" b="1" dirty="0">
                <a:solidFill>
                  <a:schemeClr val="accent4"/>
                </a:solidFill>
              </a:rPr>
              <a:t>(when needed)</a:t>
            </a:r>
          </a:p>
          <a:p>
            <a:r>
              <a:rPr lang="en-US" sz="2000" b="1" dirty="0"/>
              <a:t>Cleaning Tile/Scum Line</a:t>
            </a:r>
          </a:p>
          <a:p>
            <a:r>
              <a:rPr lang="en-US" sz="2000" b="1" dirty="0"/>
              <a:t>Cleaning/Hosing Pool Decks</a:t>
            </a:r>
          </a:p>
          <a:p>
            <a:r>
              <a:rPr lang="en-US" sz="2000" b="1" dirty="0"/>
              <a:t>Disinfecting Surfaces</a:t>
            </a:r>
          </a:p>
          <a:p>
            <a:r>
              <a:rPr lang="en-US" sz="2000" b="1" dirty="0"/>
              <a:t>Cleaning Stainless Steel</a:t>
            </a:r>
          </a:p>
          <a:p>
            <a:endParaRPr lang="en-US" sz="2000" b="1" dirty="0"/>
          </a:p>
        </p:txBody>
      </p:sp>
      <p:sp>
        <p:nvSpPr>
          <p:cNvPr id="8" name="Content Placeholder 5"/>
          <p:cNvSpPr txBox="1">
            <a:spLocks/>
          </p:cNvSpPr>
          <p:nvPr/>
        </p:nvSpPr>
        <p:spPr>
          <a:xfrm>
            <a:off x="4606724" y="2132748"/>
            <a:ext cx="4381256" cy="4212094"/>
          </a:xfrm>
          <a:prstGeom prst="rect">
            <a:avLst/>
          </a:prstGeom>
        </p:spPr>
        <p:txBody>
          <a:bodyPr vert="horz" lIns="91440" tIns="45720" rIns="91440" bIns="45720" rtlCol="0" anchor="t" anchorCtr="0">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b="1" u="sng" dirty="0"/>
              <a:t>Items Overlooked</a:t>
            </a:r>
          </a:p>
          <a:p>
            <a:r>
              <a:rPr lang="en-US" sz="2000" b="1" dirty="0"/>
              <a:t>Chemical Inventory</a:t>
            </a:r>
          </a:p>
          <a:p>
            <a:r>
              <a:rPr lang="en-US" sz="2000" b="1" dirty="0"/>
              <a:t>Strainer Baskets</a:t>
            </a:r>
          </a:p>
          <a:p>
            <a:r>
              <a:rPr lang="en-US" sz="2000" b="1" dirty="0"/>
              <a:t>Disinfecting Door Handles, Furniture, Lockers, Benches</a:t>
            </a:r>
          </a:p>
          <a:p>
            <a:r>
              <a:rPr lang="en-US" sz="2000" b="1" dirty="0"/>
              <a:t>Disinfecting Rescue Equipment</a:t>
            </a:r>
          </a:p>
        </p:txBody>
      </p:sp>
    </p:spTree>
    <p:extLst>
      <p:ext uri="{BB962C8B-B14F-4D97-AF65-F5344CB8AC3E}">
        <p14:creationId xmlns:p14="http://schemas.microsoft.com/office/powerpoint/2010/main" val="8491625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Staff Training</a:t>
            </a:r>
          </a:p>
        </p:txBody>
      </p:sp>
      <p:sp>
        <p:nvSpPr>
          <p:cNvPr id="4" name="Text Placeholder 3"/>
          <p:cNvSpPr>
            <a:spLocks noGrp="1"/>
          </p:cNvSpPr>
          <p:nvPr>
            <p:ph type="body" idx="1"/>
          </p:nvPr>
        </p:nvSpPr>
        <p:spPr>
          <a:xfrm>
            <a:off x="457200" y="1535113"/>
            <a:ext cx="3404568" cy="918155"/>
          </a:xfrm>
        </p:spPr>
        <p:txBody>
          <a:bodyPr>
            <a:noAutofit/>
          </a:bodyPr>
          <a:lstStyle/>
          <a:p>
            <a:pPr algn="ctr"/>
            <a:r>
              <a:rPr lang="en-US" sz="3600" b="1" u="sng" dirty="0">
                <a:solidFill>
                  <a:schemeClr val="tx1"/>
                </a:solidFill>
              </a:rPr>
              <a:t>Orientations</a:t>
            </a:r>
          </a:p>
        </p:txBody>
      </p:sp>
      <p:sp>
        <p:nvSpPr>
          <p:cNvPr id="11" name="Text Placeholder 3"/>
          <p:cNvSpPr>
            <a:spLocks noGrp="1"/>
          </p:cNvSpPr>
          <p:nvPr>
            <p:ph type="body" sz="quarter" idx="3"/>
          </p:nvPr>
        </p:nvSpPr>
        <p:spPr>
          <a:xfrm>
            <a:off x="4535311" y="1546226"/>
            <a:ext cx="3404568" cy="918155"/>
          </a:xfrm>
        </p:spPr>
        <p:txBody>
          <a:bodyPr>
            <a:noAutofit/>
          </a:bodyPr>
          <a:lstStyle/>
          <a:p>
            <a:pPr algn="ctr"/>
            <a:r>
              <a:rPr lang="en-US" sz="3600" b="1" u="sng" dirty="0"/>
              <a:t>Mentoring</a:t>
            </a:r>
          </a:p>
        </p:txBody>
      </p:sp>
      <p:pic>
        <p:nvPicPr>
          <p:cNvPr id="3074" name="Picture 2" descr="http://classof2013.blogs.wesleyan.edu/files/2011/02/thumbnailCAQA3KH0.jpg"/>
          <p:cNvPicPr>
            <a:picLocks noChangeAspect="1" noChangeArrowheads="1"/>
          </p:cNvPicPr>
          <p:nvPr/>
        </p:nvPicPr>
        <p:blipFill>
          <a:blip r:embed="rId2" cstate="print"/>
          <a:srcRect/>
          <a:stretch>
            <a:fillRect/>
          </a:stretch>
        </p:blipFill>
        <p:spPr bwMode="auto">
          <a:xfrm>
            <a:off x="646231" y="2765497"/>
            <a:ext cx="3010830" cy="3010830"/>
          </a:xfrm>
          <a:prstGeom prst="rect">
            <a:avLst/>
          </a:prstGeom>
          <a:noFill/>
        </p:spPr>
      </p:pic>
      <p:pic>
        <p:nvPicPr>
          <p:cNvPr id="3076" name="Picture 4" descr="http://smgworld.bu.edu/srmentor/files/2011/03/mentoring2.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72" b="97461" l="10299" r="88372">
                        <a14:foregroundMark x1="66944" y1="20508" x2="66944" y2="20508"/>
                        <a14:foregroundMark x1="67940" y1="15039" x2="67940" y2="15039"/>
                        <a14:foregroundMark x1="68439" y1="10352" x2="68439" y2="10352"/>
                        <a14:foregroundMark x1="25415" y1="13281" x2="25415" y2="13281"/>
                      </a14:backgroundRemoval>
                    </a14:imgEffect>
                  </a14:imgLayer>
                </a14:imgProps>
              </a:ext>
            </a:extLst>
          </a:blip>
          <a:srcRect l="7993" r="11887"/>
          <a:stretch>
            <a:fillRect/>
          </a:stretch>
        </p:blipFill>
        <p:spPr bwMode="auto">
          <a:xfrm>
            <a:off x="4724400" y="2708772"/>
            <a:ext cx="2832410" cy="301083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124"/>
            <a:ext cx="7467600" cy="819807"/>
          </a:xfrm>
        </p:spPr>
        <p:txBody>
          <a:bodyPr>
            <a:normAutofit/>
          </a:bodyPr>
          <a:lstStyle/>
          <a:p>
            <a:r>
              <a:rPr lang="en-US" sz="4000" b="1" u="sng" dirty="0">
                <a:solidFill>
                  <a:schemeClr val="accent2"/>
                </a:solidFill>
              </a:rPr>
              <a:t>What goes into a facility tour?</a:t>
            </a:r>
          </a:p>
        </p:txBody>
      </p:sp>
      <p:sp>
        <p:nvSpPr>
          <p:cNvPr id="3" name="Content Placeholder 2"/>
          <p:cNvSpPr>
            <a:spLocks noGrp="1"/>
          </p:cNvSpPr>
          <p:nvPr>
            <p:ph idx="1"/>
          </p:nvPr>
        </p:nvSpPr>
        <p:spPr>
          <a:xfrm>
            <a:off x="332001" y="1743308"/>
            <a:ext cx="6339318" cy="4517664"/>
          </a:xfrm>
        </p:spPr>
        <p:txBody>
          <a:bodyPr anchor="t" anchorCtr="0">
            <a:normAutofit/>
          </a:bodyPr>
          <a:lstStyle/>
          <a:p>
            <a:pPr marL="338138" indent="-231775" defTabSz="804863">
              <a:lnSpc>
                <a:spcPct val="100000"/>
              </a:lnSpc>
              <a:spcBef>
                <a:spcPts val="0"/>
              </a:spcBef>
            </a:pPr>
            <a:r>
              <a:rPr lang="en-US" sz="2800" dirty="0">
                <a:latin typeface="Calibri" pitchFamily="34" charset="0"/>
              </a:rPr>
              <a:t>Pools &amp; Decks</a:t>
            </a:r>
          </a:p>
          <a:p>
            <a:pPr marL="338138" indent="-231775" defTabSz="804863">
              <a:lnSpc>
                <a:spcPct val="100000"/>
              </a:lnSpc>
              <a:spcBef>
                <a:spcPts val="0"/>
              </a:spcBef>
            </a:pPr>
            <a:r>
              <a:rPr lang="en-US" sz="2800" dirty="0">
                <a:latin typeface="Calibri" pitchFamily="34" charset="0"/>
              </a:rPr>
              <a:t>Pool Equipment</a:t>
            </a:r>
          </a:p>
          <a:p>
            <a:pPr marL="338138" indent="-231775" defTabSz="804863">
              <a:lnSpc>
                <a:spcPct val="100000"/>
              </a:lnSpc>
              <a:spcBef>
                <a:spcPts val="0"/>
              </a:spcBef>
            </a:pPr>
            <a:r>
              <a:rPr lang="en-US" sz="2800" dirty="0">
                <a:latin typeface="Calibri" pitchFamily="34" charset="0"/>
              </a:rPr>
              <a:t>Pump Room</a:t>
            </a:r>
          </a:p>
          <a:p>
            <a:pPr marL="338138" indent="-231775" defTabSz="804863">
              <a:lnSpc>
                <a:spcPct val="100000"/>
              </a:lnSpc>
              <a:spcBef>
                <a:spcPts val="0"/>
              </a:spcBef>
            </a:pPr>
            <a:r>
              <a:rPr lang="en-US" sz="2800" dirty="0">
                <a:latin typeface="Calibri" pitchFamily="34" charset="0"/>
              </a:rPr>
              <a:t>Bathrooms</a:t>
            </a:r>
          </a:p>
          <a:p>
            <a:pPr marL="338138" indent="-231775" defTabSz="804863">
              <a:lnSpc>
                <a:spcPct val="100000"/>
              </a:lnSpc>
              <a:spcBef>
                <a:spcPts val="0"/>
              </a:spcBef>
            </a:pPr>
            <a:r>
              <a:rPr lang="en-US" sz="2800" dirty="0">
                <a:latin typeface="Calibri" pitchFamily="34" charset="0"/>
              </a:rPr>
              <a:t>SDS Books</a:t>
            </a:r>
          </a:p>
          <a:p>
            <a:pPr marL="338138" indent="-231775" defTabSz="804863">
              <a:lnSpc>
                <a:spcPct val="100000"/>
              </a:lnSpc>
              <a:spcBef>
                <a:spcPts val="0"/>
              </a:spcBef>
            </a:pPr>
            <a:r>
              <a:rPr lang="en-US" sz="2800" dirty="0">
                <a:latin typeface="Calibri" pitchFamily="34" charset="0"/>
              </a:rPr>
              <a:t>Cleaning &amp; Storage Closets</a:t>
            </a:r>
          </a:p>
          <a:p>
            <a:pPr marL="338138" indent="-231775" defTabSz="804863">
              <a:lnSpc>
                <a:spcPct val="100000"/>
              </a:lnSpc>
              <a:spcBef>
                <a:spcPts val="0"/>
              </a:spcBef>
            </a:pPr>
            <a:r>
              <a:rPr lang="en-US" sz="2800" dirty="0">
                <a:latin typeface="Calibri" pitchFamily="34" charset="0"/>
              </a:rPr>
              <a:t>Chemical Equipment &amp; Storage</a:t>
            </a:r>
          </a:p>
          <a:p>
            <a:pPr marL="338138" indent="-231775" defTabSz="804863">
              <a:lnSpc>
                <a:spcPct val="100000"/>
              </a:lnSpc>
              <a:spcBef>
                <a:spcPts val="0"/>
              </a:spcBef>
            </a:pPr>
            <a:r>
              <a:rPr lang="en-US" sz="2800" dirty="0">
                <a:latin typeface="Calibri" pitchFamily="34" charset="0"/>
              </a:rPr>
              <a:t>Cleaning Equipment &amp; Their Use</a:t>
            </a:r>
          </a:p>
          <a:p>
            <a:endParaRPr lang="en-US" sz="2800" dirty="0"/>
          </a:p>
        </p:txBody>
      </p:sp>
      <p:pic>
        <p:nvPicPr>
          <p:cNvPr id="4" name="Picture 2" descr="https://encrypted-tbn1.gstatic.com/images?q=tbn:ANd9GcSotg_H8fpY43li6tU6lEmiXzhqkN4-kUQYV7zF_C2SovvJv2hG1A"/>
          <p:cNvPicPr>
            <a:picLocks noChangeAspect="1" noChangeArrowheads="1"/>
          </p:cNvPicPr>
          <p:nvPr/>
        </p:nvPicPr>
        <p:blipFill rotWithShape="1">
          <a:blip r:embed="rId3" cstate="print"/>
          <a:srcRect l="18756" t="14763" b="5763"/>
          <a:stretch/>
        </p:blipFill>
        <p:spPr bwMode="auto">
          <a:xfrm>
            <a:off x="3708400" y="1165092"/>
            <a:ext cx="3446325" cy="2263908"/>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189" y="1219200"/>
            <a:ext cx="6843278" cy="4184860"/>
          </a:xfrm>
        </p:spPr>
        <p:txBody>
          <a:bodyPr anchor="t" anchorCtr="0">
            <a:normAutofit/>
          </a:bodyPr>
          <a:lstStyle/>
          <a:p>
            <a:pPr marL="454025" indent="-454025" defTabSz="976313">
              <a:lnSpc>
                <a:spcPct val="100000"/>
              </a:lnSpc>
              <a:spcBef>
                <a:spcPts val="0"/>
              </a:spcBef>
            </a:pPr>
            <a:r>
              <a:rPr lang="en-US" sz="2800" dirty="0">
                <a:latin typeface="Calibri" pitchFamily="34" charset="0"/>
              </a:rPr>
              <a:t>Water Testing</a:t>
            </a:r>
          </a:p>
          <a:p>
            <a:pPr marL="454025" indent="-454025" defTabSz="976313">
              <a:lnSpc>
                <a:spcPct val="100000"/>
              </a:lnSpc>
              <a:spcBef>
                <a:spcPts val="0"/>
              </a:spcBef>
            </a:pPr>
            <a:r>
              <a:rPr lang="en-US" sz="2800" dirty="0">
                <a:latin typeface="Calibri" pitchFamily="34" charset="0"/>
              </a:rPr>
              <a:t>Pressure Washing</a:t>
            </a:r>
          </a:p>
          <a:p>
            <a:pPr marL="454025" indent="-454025" defTabSz="976313">
              <a:lnSpc>
                <a:spcPct val="100000"/>
              </a:lnSpc>
              <a:spcBef>
                <a:spcPts val="0"/>
              </a:spcBef>
            </a:pPr>
            <a:r>
              <a:rPr lang="en-US" sz="2800" dirty="0">
                <a:latin typeface="Calibri" pitchFamily="34" charset="0"/>
              </a:rPr>
              <a:t>Sweeping &amp; Hosing Decks</a:t>
            </a:r>
          </a:p>
          <a:p>
            <a:pPr marL="454025" indent="-454025" defTabSz="976313">
              <a:lnSpc>
                <a:spcPct val="100000"/>
              </a:lnSpc>
              <a:spcBef>
                <a:spcPts val="0"/>
              </a:spcBef>
            </a:pPr>
            <a:r>
              <a:rPr lang="en-US" sz="2800" dirty="0">
                <a:latin typeface="Calibri" pitchFamily="34" charset="0"/>
              </a:rPr>
              <a:t>Cleaning Bathrooms</a:t>
            </a:r>
          </a:p>
          <a:p>
            <a:pPr marL="454025" indent="-454025" defTabSz="976313">
              <a:lnSpc>
                <a:spcPct val="100000"/>
              </a:lnSpc>
              <a:spcBef>
                <a:spcPts val="0"/>
              </a:spcBef>
            </a:pPr>
            <a:r>
              <a:rPr lang="en-US" sz="2800" dirty="0">
                <a:latin typeface="Calibri" pitchFamily="34" charset="0"/>
              </a:rPr>
              <a:t>Vacuuming the Pool</a:t>
            </a:r>
          </a:p>
          <a:p>
            <a:pPr marL="454025" indent="-454025" defTabSz="976313">
              <a:lnSpc>
                <a:spcPct val="100000"/>
              </a:lnSpc>
              <a:spcBef>
                <a:spcPts val="0"/>
              </a:spcBef>
            </a:pPr>
            <a:r>
              <a:rPr lang="en-US" sz="2800" dirty="0">
                <a:latin typeface="Calibri" pitchFamily="34" charset="0"/>
              </a:rPr>
              <a:t>Pump Room Maintenance</a:t>
            </a:r>
          </a:p>
          <a:p>
            <a:pPr marL="454025" indent="-454025" defTabSz="976313">
              <a:lnSpc>
                <a:spcPct val="100000"/>
              </a:lnSpc>
              <a:spcBef>
                <a:spcPts val="0"/>
              </a:spcBef>
            </a:pPr>
            <a:r>
              <a:rPr lang="en-US" sz="2800" dirty="0">
                <a:latin typeface="Calibri" pitchFamily="34" charset="0"/>
              </a:rPr>
              <a:t>Backwashing/Cleaning Filters</a:t>
            </a:r>
          </a:p>
          <a:p>
            <a:pPr marL="454025" indent="-454025" defTabSz="976313">
              <a:lnSpc>
                <a:spcPct val="100000"/>
              </a:lnSpc>
              <a:spcBef>
                <a:spcPts val="0"/>
              </a:spcBef>
            </a:pPr>
            <a:r>
              <a:rPr lang="en-US" sz="2800" dirty="0">
                <a:latin typeface="Calibri" pitchFamily="34" charset="0"/>
              </a:rPr>
              <a:t>Cleaning Tiles, Surfaces, &amp; Stainless</a:t>
            </a:r>
          </a:p>
          <a:p>
            <a:endParaRPr lang="en-US" sz="2800" dirty="0"/>
          </a:p>
        </p:txBody>
      </p:sp>
      <p:pic>
        <p:nvPicPr>
          <p:cNvPr id="47108" name="Picture 4" descr="http://images.clipartof.com/thumbnails/1095901-Clipart-3d-Orange-Man-Custodian-Sweeping-With-A-Push-Broom-Royalty-Free-Vector-Illustration.jpg"/>
          <p:cNvPicPr>
            <a:picLocks noChangeAspect="1" noChangeArrowheads="1"/>
          </p:cNvPicPr>
          <p:nvPr/>
        </p:nvPicPr>
        <p:blipFill>
          <a:blip r:embed="rId3" cstate="print"/>
          <a:srcRect r="19306"/>
          <a:stretch>
            <a:fillRect/>
          </a:stretch>
        </p:blipFill>
        <p:spPr bwMode="auto">
          <a:xfrm>
            <a:off x="634964" y="4641131"/>
            <a:ext cx="1515569" cy="2118244"/>
          </a:xfrm>
          <a:prstGeom prst="rect">
            <a:avLst/>
          </a:prstGeom>
          <a:noFill/>
        </p:spPr>
      </p:pic>
      <p:pic>
        <p:nvPicPr>
          <p:cNvPr id="47110" name="Picture 6" descr="http://us.cdn2.123rf.com/168nwm/jesterarts/jesterarts1205/jesterarts120500041/13799168-orange-man-with-3d-mop-mopping-the-floor-cleaning-services-illustration.jpg"/>
          <p:cNvPicPr>
            <a:picLocks noChangeAspect="1" noChangeArrowheads="1"/>
          </p:cNvPicPr>
          <p:nvPr/>
        </p:nvPicPr>
        <p:blipFill>
          <a:blip r:embed="rId4" cstate="print"/>
          <a:srcRect/>
          <a:stretch>
            <a:fillRect/>
          </a:stretch>
        </p:blipFill>
        <p:spPr bwMode="auto">
          <a:xfrm>
            <a:off x="5867400" y="2352620"/>
            <a:ext cx="1515569" cy="2118244"/>
          </a:xfrm>
          <a:prstGeom prst="rect">
            <a:avLst/>
          </a:prstGeom>
          <a:noFill/>
        </p:spPr>
      </p:pic>
      <p:pic>
        <p:nvPicPr>
          <p:cNvPr id="47112" name="Picture 8" descr="http://images.clipartof.com/thumbnails/1095905-Clipart-3d-Orange-Man-Janitor-Cleaning-With-A-Spray-Bottle-And-Cloth-Royalty-Free-Vector-Illustration.jpg"/>
          <p:cNvPicPr>
            <a:picLocks noChangeAspect="1" noChangeArrowheads="1"/>
          </p:cNvPicPr>
          <p:nvPr/>
        </p:nvPicPr>
        <p:blipFill>
          <a:blip r:embed="rId5" cstate="print"/>
          <a:srcRect r="17244"/>
          <a:stretch>
            <a:fillRect/>
          </a:stretch>
        </p:blipFill>
        <p:spPr bwMode="auto">
          <a:xfrm>
            <a:off x="3429000" y="4677820"/>
            <a:ext cx="1554311" cy="2118244"/>
          </a:xfrm>
          <a:prstGeom prst="rect">
            <a:avLst/>
          </a:prstGeom>
          <a:noFill/>
        </p:spPr>
      </p:pic>
      <p:sp>
        <p:nvSpPr>
          <p:cNvPr id="5" name="Title 4">
            <a:extLst>
              <a:ext uri="{FF2B5EF4-FFF2-40B4-BE49-F238E27FC236}">
                <a16:creationId xmlns:a16="http://schemas.microsoft.com/office/drawing/2014/main" id="{F3F5AD67-8F01-46D5-A551-26A20E436A37}"/>
              </a:ext>
            </a:extLst>
          </p:cNvPr>
          <p:cNvSpPr>
            <a:spLocks noGrp="1"/>
          </p:cNvSpPr>
          <p:nvPr>
            <p:ph type="title"/>
          </p:nvPr>
        </p:nvSpPr>
        <p:spPr>
          <a:xfrm>
            <a:off x="0" y="98625"/>
            <a:ext cx="7010400" cy="1320800"/>
          </a:xfrm>
        </p:spPr>
        <p:txBody>
          <a:bodyPr/>
          <a:lstStyle/>
          <a:p>
            <a:r>
              <a:rPr lang="en-US" dirty="0">
                <a:solidFill>
                  <a:schemeClr val="accent2"/>
                </a:solidFill>
              </a:rPr>
              <a:t>Practical experience is important for: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52400"/>
            <a:ext cx="8458200" cy="1325563"/>
          </a:xfrm>
          <a:solidFill>
            <a:schemeClr val="tx2">
              <a:lumMod val="25000"/>
            </a:schemeClr>
          </a:solidFill>
          <a:ln w="38100">
            <a:solidFill>
              <a:schemeClr val="tx1"/>
            </a:solidFill>
          </a:ln>
        </p:spPr>
        <p:txBody>
          <a:bodyPr>
            <a:normAutofit/>
          </a:bodyPr>
          <a:lstStyle/>
          <a:p>
            <a:pPr fontAlgn="auto">
              <a:spcAft>
                <a:spcPts val="0"/>
              </a:spcAft>
              <a:defRPr/>
            </a:pPr>
            <a:r>
              <a:rPr lang="en-US" dirty="0"/>
              <a:t>Number of Lawsuits Increasing &amp; Awards Soaring, why?</a:t>
            </a:r>
          </a:p>
        </p:txBody>
      </p:sp>
      <p:sp>
        <p:nvSpPr>
          <p:cNvPr id="38915" name="Rectangle 3"/>
          <p:cNvSpPr>
            <a:spLocks noGrp="1" noChangeArrowheads="1"/>
          </p:cNvSpPr>
          <p:nvPr>
            <p:ph idx="1"/>
          </p:nvPr>
        </p:nvSpPr>
        <p:spPr>
          <a:xfrm>
            <a:off x="457200" y="1752600"/>
            <a:ext cx="7764463" cy="3695700"/>
          </a:xfrm>
        </p:spPr>
        <p:txBody>
          <a:bodyPr>
            <a:noAutofit/>
          </a:bodyPr>
          <a:lstStyle/>
          <a:p>
            <a:pPr>
              <a:lnSpc>
                <a:spcPct val="90000"/>
              </a:lnSpc>
              <a:defRPr/>
            </a:pPr>
            <a:r>
              <a:rPr lang="en-US" altLang="en-US" sz="2800" b="1" dirty="0"/>
              <a:t>Number of facilities is increasing</a:t>
            </a:r>
          </a:p>
          <a:p>
            <a:pPr>
              <a:lnSpc>
                <a:spcPct val="90000"/>
              </a:lnSpc>
              <a:defRPr/>
            </a:pPr>
            <a:r>
              <a:rPr lang="en-US" altLang="en-US" sz="2800" b="1" dirty="0"/>
              <a:t>Aging of facilities, &amp; lack of preventative maintenance</a:t>
            </a:r>
          </a:p>
          <a:p>
            <a:pPr>
              <a:lnSpc>
                <a:spcPct val="90000"/>
              </a:lnSpc>
              <a:defRPr/>
            </a:pPr>
            <a:r>
              <a:rPr lang="en-US" altLang="en-US" sz="2800" b="1" dirty="0"/>
              <a:t>Number of attorneys</a:t>
            </a:r>
          </a:p>
          <a:p>
            <a:pPr>
              <a:lnSpc>
                <a:spcPct val="90000"/>
              </a:lnSpc>
              <a:defRPr/>
            </a:pPr>
            <a:r>
              <a:rPr lang="en-US" altLang="en-US" sz="2800" b="1" dirty="0"/>
              <a:t>Participation increasing</a:t>
            </a:r>
          </a:p>
          <a:p>
            <a:pPr>
              <a:lnSpc>
                <a:spcPct val="90000"/>
              </a:lnSpc>
              <a:defRPr/>
            </a:pPr>
            <a:r>
              <a:rPr lang="en-US" altLang="en-US" sz="2800" b="1" dirty="0"/>
              <a:t>More risky activities</a:t>
            </a:r>
          </a:p>
          <a:p>
            <a:pPr>
              <a:lnSpc>
                <a:spcPct val="90000"/>
              </a:lnSpc>
              <a:defRPr/>
            </a:pPr>
            <a:r>
              <a:rPr lang="en-US" altLang="en-US" sz="2800" b="1" dirty="0"/>
              <a:t>Cost of insurance/lack of insurance</a:t>
            </a:r>
          </a:p>
          <a:p>
            <a:pPr>
              <a:lnSpc>
                <a:spcPct val="90000"/>
              </a:lnSpc>
              <a:defRPr/>
            </a:pPr>
            <a:r>
              <a:rPr lang="en-US" altLang="en-US" sz="2800" b="1" dirty="0"/>
              <a:t>Rising medical costs</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228600"/>
            <a:ext cx="8034338" cy="1200150"/>
          </a:xfrm>
          <a:solidFill>
            <a:schemeClr val="tx2">
              <a:lumMod val="25000"/>
            </a:schemeClr>
          </a:solidFill>
          <a:ln w="57150">
            <a:solidFill>
              <a:schemeClr val="tx1"/>
            </a:solidFill>
          </a:ln>
        </p:spPr>
        <p:txBody>
          <a:bodyPr/>
          <a:lstStyle/>
          <a:p>
            <a:pPr fontAlgn="auto">
              <a:spcAft>
                <a:spcPts val="0"/>
              </a:spcAft>
              <a:defRPr/>
            </a:pPr>
            <a:r>
              <a:rPr lang="en-US" sz="3200" dirty="0"/>
              <a:t>Common Reasons for Aquatic Lawsuits</a:t>
            </a:r>
          </a:p>
        </p:txBody>
      </p:sp>
      <p:sp>
        <p:nvSpPr>
          <p:cNvPr id="40963" name="Rectangle 3"/>
          <p:cNvSpPr>
            <a:spLocks noGrp="1" noChangeArrowheads="1"/>
          </p:cNvSpPr>
          <p:nvPr>
            <p:ph idx="1"/>
          </p:nvPr>
        </p:nvSpPr>
        <p:spPr>
          <a:xfrm>
            <a:off x="414338" y="1524000"/>
            <a:ext cx="8153400" cy="5105400"/>
          </a:xfrm>
          <a:solidFill>
            <a:schemeClr val="bg1"/>
          </a:solidFill>
        </p:spPr>
        <p:txBody>
          <a:bodyPr>
            <a:noAutofit/>
          </a:bodyPr>
          <a:lstStyle/>
          <a:p>
            <a:pPr>
              <a:lnSpc>
                <a:spcPct val="85000"/>
              </a:lnSpc>
              <a:defRPr/>
            </a:pPr>
            <a:r>
              <a:rPr lang="en-US" altLang="en-US" sz="2800" b="1" dirty="0"/>
              <a:t>Inadequate supervision</a:t>
            </a:r>
          </a:p>
          <a:p>
            <a:pPr>
              <a:lnSpc>
                <a:spcPct val="85000"/>
              </a:lnSpc>
              <a:defRPr/>
            </a:pPr>
            <a:r>
              <a:rPr lang="en-US" altLang="en-US" sz="2800" b="1" dirty="0">
                <a:solidFill>
                  <a:schemeClr val="accent5">
                    <a:lumMod val="75000"/>
                  </a:schemeClr>
                </a:solidFill>
              </a:rPr>
              <a:t>Inadequate,</a:t>
            </a:r>
            <a:r>
              <a:rPr lang="en-US" altLang="en-US" sz="2800" b="1" dirty="0"/>
              <a:t> inaccessible or improperly maintained </a:t>
            </a:r>
            <a:r>
              <a:rPr lang="en-US" altLang="en-US" sz="2800" b="1" dirty="0">
                <a:solidFill>
                  <a:schemeClr val="accent5">
                    <a:lumMod val="75000"/>
                  </a:schemeClr>
                </a:solidFill>
              </a:rPr>
              <a:t>rescue equipment</a:t>
            </a:r>
          </a:p>
          <a:p>
            <a:pPr>
              <a:lnSpc>
                <a:spcPct val="85000"/>
              </a:lnSpc>
              <a:defRPr/>
            </a:pPr>
            <a:r>
              <a:rPr lang="en-US" altLang="en-US" sz="2800" b="1" dirty="0">
                <a:solidFill>
                  <a:schemeClr val="accent5">
                    <a:lumMod val="75000"/>
                  </a:schemeClr>
                </a:solidFill>
              </a:rPr>
              <a:t>Lack of qualifications</a:t>
            </a:r>
            <a:r>
              <a:rPr lang="en-US" altLang="en-US" sz="2800" b="1" dirty="0"/>
              <a:t>, certification</a:t>
            </a:r>
            <a:r>
              <a:rPr lang="en-US" altLang="en-US" sz="2800" b="1" dirty="0">
                <a:solidFill>
                  <a:schemeClr val="accent5">
                    <a:lumMod val="75000"/>
                  </a:schemeClr>
                </a:solidFill>
              </a:rPr>
              <a:t>, training</a:t>
            </a:r>
          </a:p>
          <a:p>
            <a:pPr>
              <a:lnSpc>
                <a:spcPct val="85000"/>
              </a:lnSpc>
              <a:defRPr/>
            </a:pPr>
            <a:r>
              <a:rPr lang="en-US" altLang="en-US" sz="2800" b="1" dirty="0"/>
              <a:t>Inadequate facility maintenance</a:t>
            </a:r>
          </a:p>
          <a:p>
            <a:pPr>
              <a:lnSpc>
                <a:spcPct val="85000"/>
              </a:lnSpc>
              <a:defRPr/>
            </a:pPr>
            <a:r>
              <a:rPr lang="en-US" altLang="en-US" sz="2800" b="1" dirty="0">
                <a:solidFill>
                  <a:schemeClr val="accent5">
                    <a:lumMod val="75000"/>
                  </a:schemeClr>
                </a:solidFill>
              </a:rPr>
              <a:t>Signage</a:t>
            </a:r>
            <a:r>
              <a:rPr lang="en-US" altLang="en-US" sz="2800" b="1" dirty="0">
                <a:solidFill>
                  <a:srgbClr val="FFFF00"/>
                </a:solidFill>
              </a:rPr>
              <a:t> </a:t>
            </a:r>
            <a:r>
              <a:rPr lang="en-US" altLang="en-US" sz="2800" b="1" dirty="0"/>
              <a:t>that does not provide meaningful warning</a:t>
            </a:r>
          </a:p>
          <a:p>
            <a:pPr>
              <a:lnSpc>
                <a:spcPct val="85000"/>
              </a:lnSpc>
              <a:defRPr/>
            </a:pPr>
            <a:r>
              <a:rPr lang="en-US" altLang="en-US" sz="2800" b="1" dirty="0">
                <a:solidFill>
                  <a:schemeClr val="accent5">
                    <a:lumMod val="75000"/>
                  </a:schemeClr>
                </a:solidFill>
              </a:rPr>
              <a:t>Failure to prohibit swimming </a:t>
            </a:r>
            <a:r>
              <a:rPr lang="en-US" altLang="en-US" sz="2800" b="1" dirty="0"/>
              <a:t>under dangerous conditions (Thunder Storms)</a:t>
            </a:r>
          </a:p>
          <a:p>
            <a:pPr>
              <a:lnSpc>
                <a:spcPct val="85000"/>
              </a:lnSpc>
              <a:defRPr/>
            </a:pPr>
            <a:r>
              <a:rPr lang="en-US" altLang="en-US" sz="2800" b="1" dirty="0">
                <a:solidFill>
                  <a:schemeClr val="accent5">
                    <a:lumMod val="75000"/>
                  </a:schemeClr>
                </a:solidFill>
              </a:rPr>
              <a:t>Unsafe handling</a:t>
            </a:r>
            <a:r>
              <a:rPr lang="en-US" altLang="en-US" sz="2800" b="1" dirty="0"/>
              <a:t>, storage, or dispensing of </a:t>
            </a:r>
            <a:r>
              <a:rPr lang="en-US" altLang="en-US" sz="2800" b="1" dirty="0">
                <a:solidFill>
                  <a:schemeClr val="accent5">
                    <a:lumMod val="75000"/>
                  </a:schemeClr>
                </a:solidFill>
              </a:rPr>
              <a:t>chemicals</a:t>
            </a:r>
          </a:p>
        </p:txBody>
      </p:sp>
    </p:spTree>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04800"/>
            <a:ext cx="8153400" cy="1096963"/>
          </a:xfrm>
          <a:solidFill>
            <a:schemeClr val="tx2">
              <a:lumMod val="25000"/>
            </a:schemeClr>
          </a:solidFill>
          <a:ln w="57150">
            <a:solidFill>
              <a:schemeClr val="tx1"/>
            </a:solidFill>
          </a:ln>
        </p:spPr>
        <p:txBody>
          <a:bodyPr/>
          <a:lstStyle/>
          <a:p>
            <a:pPr fontAlgn="auto">
              <a:spcAft>
                <a:spcPts val="0"/>
              </a:spcAft>
              <a:defRPr/>
            </a:pPr>
            <a:r>
              <a:rPr lang="en-US" dirty="0"/>
              <a:t>To Reduce Liability Exposure</a:t>
            </a:r>
          </a:p>
        </p:txBody>
      </p:sp>
      <p:sp>
        <p:nvSpPr>
          <p:cNvPr id="68611" name="Rectangle 3"/>
          <p:cNvSpPr>
            <a:spLocks noGrp="1" noChangeArrowheads="1"/>
          </p:cNvSpPr>
          <p:nvPr>
            <p:ph idx="1"/>
          </p:nvPr>
        </p:nvSpPr>
        <p:spPr>
          <a:xfrm>
            <a:off x="381000" y="1600200"/>
            <a:ext cx="8610600" cy="4648200"/>
          </a:xfrm>
        </p:spPr>
        <p:txBody>
          <a:bodyPr>
            <a:noAutofit/>
          </a:bodyPr>
          <a:lstStyle/>
          <a:p>
            <a:pPr>
              <a:lnSpc>
                <a:spcPct val="85000"/>
              </a:lnSpc>
              <a:defRPr/>
            </a:pPr>
            <a:r>
              <a:rPr lang="en-US" altLang="en-US" sz="2800" b="1" dirty="0">
                <a:solidFill>
                  <a:schemeClr val="accent5">
                    <a:lumMod val="75000"/>
                  </a:schemeClr>
                </a:solidFill>
              </a:rPr>
              <a:t>Inspect t</a:t>
            </a:r>
            <a:r>
              <a:rPr lang="en-US" altLang="en-US" sz="2800" b="1" dirty="0"/>
              <a:t>he premises &amp; </a:t>
            </a:r>
            <a:r>
              <a:rPr lang="en-US" altLang="en-US" sz="2800" b="1" dirty="0">
                <a:solidFill>
                  <a:schemeClr val="accent5">
                    <a:lumMod val="75000"/>
                  </a:schemeClr>
                </a:solidFill>
              </a:rPr>
              <a:t>perform regular safety audits</a:t>
            </a:r>
          </a:p>
          <a:p>
            <a:pPr>
              <a:lnSpc>
                <a:spcPct val="85000"/>
              </a:lnSpc>
              <a:defRPr/>
            </a:pPr>
            <a:r>
              <a:rPr lang="en-US" altLang="en-US" sz="2800" b="1" i="1" u="sng" dirty="0"/>
              <a:t>Notify</a:t>
            </a:r>
            <a:r>
              <a:rPr lang="en-US" altLang="en-US" sz="2800" b="1" i="1" u="sng" dirty="0">
                <a:solidFill>
                  <a:srgbClr val="FFFF00"/>
                </a:solidFill>
              </a:rPr>
              <a:t> </a:t>
            </a:r>
            <a:r>
              <a:rPr lang="en-US" altLang="en-US" sz="2800" b="1" i="1" u="sng" dirty="0">
                <a:solidFill>
                  <a:schemeClr val="accent5">
                    <a:lumMod val="75000"/>
                  </a:schemeClr>
                </a:solidFill>
              </a:rPr>
              <a:t>your supervisor </a:t>
            </a:r>
            <a:r>
              <a:rPr lang="en-US" altLang="en-US" sz="2800" b="1" i="1" u="sng" dirty="0"/>
              <a:t>in writing</a:t>
            </a:r>
            <a:r>
              <a:rPr lang="en-US" altLang="en-US" sz="2800" b="1" dirty="0"/>
              <a:t> </a:t>
            </a:r>
            <a:r>
              <a:rPr lang="en-US" altLang="en-US" sz="2800" b="1" dirty="0">
                <a:solidFill>
                  <a:schemeClr val="accent5">
                    <a:lumMod val="75000"/>
                  </a:schemeClr>
                </a:solidFill>
              </a:rPr>
              <a:t>of hazards</a:t>
            </a:r>
          </a:p>
          <a:p>
            <a:pPr>
              <a:lnSpc>
                <a:spcPct val="85000"/>
              </a:lnSpc>
              <a:defRPr/>
            </a:pPr>
            <a:r>
              <a:rPr lang="en-US" altLang="en-US" sz="2800" b="1" dirty="0"/>
              <a:t>Properly supervise participants</a:t>
            </a:r>
          </a:p>
          <a:p>
            <a:pPr>
              <a:lnSpc>
                <a:spcPct val="85000"/>
              </a:lnSpc>
              <a:defRPr/>
            </a:pPr>
            <a:r>
              <a:rPr lang="en-US" altLang="en-US" sz="2800" b="1" dirty="0"/>
              <a:t>Maintain the facility and equipment</a:t>
            </a:r>
          </a:p>
          <a:p>
            <a:pPr>
              <a:lnSpc>
                <a:spcPct val="85000"/>
              </a:lnSpc>
              <a:defRPr/>
            </a:pPr>
            <a:r>
              <a:rPr lang="en-US" altLang="en-US" sz="2800" b="1" dirty="0">
                <a:solidFill>
                  <a:schemeClr val="accent5">
                    <a:lumMod val="75000"/>
                  </a:schemeClr>
                </a:solidFill>
              </a:rPr>
              <a:t>Keep accurate and thorough records</a:t>
            </a:r>
          </a:p>
          <a:p>
            <a:pPr>
              <a:lnSpc>
                <a:spcPct val="85000"/>
              </a:lnSpc>
              <a:defRPr/>
            </a:pPr>
            <a:r>
              <a:rPr lang="en-US" altLang="en-US" sz="2800" b="1" dirty="0"/>
              <a:t>Strictly</a:t>
            </a:r>
            <a:r>
              <a:rPr lang="en-US" altLang="en-US" sz="2800" b="1" dirty="0">
                <a:solidFill>
                  <a:srgbClr val="FFFF00"/>
                </a:solidFill>
              </a:rPr>
              <a:t> </a:t>
            </a:r>
            <a:r>
              <a:rPr lang="en-US" altLang="en-US" sz="2800" b="1" dirty="0">
                <a:solidFill>
                  <a:schemeClr val="accent5">
                    <a:lumMod val="75000"/>
                  </a:schemeClr>
                </a:solidFill>
              </a:rPr>
              <a:t>comply with codes/rules</a:t>
            </a:r>
          </a:p>
          <a:p>
            <a:pPr>
              <a:lnSpc>
                <a:spcPct val="85000"/>
              </a:lnSpc>
              <a:defRPr/>
            </a:pPr>
            <a:r>
              <a:rPr lang="en-US" altLang="en-US" sz="2800" b="1" dirty="0"/>
              <a:t>Post signs and warnings</a:t>
            </a:r>
          </a:p>
          <a:p>
            <a:pPr>
              <a:lnSpc>
                <a:spcPct val="85000"/>
              </a:lnSpc>
              <a:defRPr/>
            </a:pPr>
            <a:r>
              <a:rPr lang="en-US" altLang="en-US" sz="2800" b="1" i="1" u="sng" dirty="0">
                <a:solidFill>
                  <a:schemeClr val="accent5">
                    <a:lumMod val="75000"/>
                  </a:schemeClr>
                </a:solidFill>
              </a:rPr>
              <a:t>Enforce rules</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tretch/>
        </p:blipFill>
        <p:spPr>
          <a:xfrm>
            <a:off x="685800" y="141150"/>
            <a:ext cx="5943600" cy="6342496"/>
          </a:xfrm>
        </p:spPr>
      </p:pic>
    </p:spTree>
    <p:extLst>
      <p:ext uri="{BB962C8B-B14F-4D97-AF65-F5344CB8AC3E}">
        <p14:creationId xmlns:p14="http://schemas.microsoft.com/office/powerpoint/2010/main" val="35214410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14500" y="2362200"/>
            <a:ext cx="5715000" cy="2819400"/>
          </a:xfrm>
          <a:solidFill>
            <a:schemeClr val="bg1"/>
          </a:solidFill>
        </p:spPr>
        <p:txBody>
          <a:bodyPr>
            <a:noAutofit/>
          </a:bodyPr>
          <a:lstStyle/>
          <a:p>
            <a:pPr algn="ctr"/>
            <a:r>
              <a:rPr lang="en-US" dirty="0"/>
              <a:t>Test review questions </a:t>
            </a:r>
            <a:br>
              <a:rPr lang="en-US" dirty="0"/>
            </a:br>
            <a:r>
              <a:rPr lang="en-US" dirty="0"/>
              <a:t>2022</a:t>
            </a:r>
          </a:p>
        </p:txBody>
      </p:sp>
      <p:pic>
        <p:nvPicPr>
          <p:cNvPr id="5" name="Picture 4" descr="net-health-district-final.jpg"/>
          <p:cNvPicPr>
            <a:picLocks noChangeAspect="1"/>
          </p:cNvPicPr>
          <p:nvPr/>
        </p:nvPicPr>
        <p:blipFill>
          <a:blip r:embed="rId3" cstate="print"/>
          <a:stretch>
            <a:fillRect/>
          </a:stretch>
        </p:blipFill>
        <p:spPr>
          <a:xfrm>
            <a:off x="1447800" y="690592"/>
            <a:ext cx="6556248" cy="13197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771928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50"/>
          <p:cNvSpPr>
            <a:spLocks noGrp="1" noChangeArrowheads="1"/>
          </p:cNvSpPr>
          <p:nvPr>
            <p:ph type="title"/>
          </p:nvPr>
        </p:nvSpPr>
        <p:spPr>
          <a:xfrm>
            <a:off x="914400" y="1866900"/>
            <a:ext cx="6324600" cy="3124200"/>
          </a:xfrm>
          <a:solidFill>
            <a:schemeClr val="bg1"/>
          </a:solidFill>
        </p:spPr>
        <p:txBody>
          <a:bodyPr rtlCol="0">
            <a:noAutofit/>
          </a:bodyPr>
          <a:lstStyle/>
          <a:p>
            <a:pPr algn="l" defTabSz="914320" fontAlgn="auto">
              <a:spcAft>
                <a:spcPts val="0"/>
              </a:spcAft>
              <a:defRPr/>
            </a:pPr>
            <a:r>
              <a:rPr lang="en-US" sz="4000" b="1" dirty="0">
                <a:solidFill>
                  <a:schemeClr val="tx1"/>
                </a:solidFill>
                <a:effectLst>
                  <a:outerShdw blurRad="38100" dist="38100" dir="2700000" algn="tl">
                    <a:srgbClr val="000000"/>
                  </a:outerShdw>
                </a:effectLst>
                <a:latin typeface="Benguiat Frisky" pitchFamily="66" charset="0"/>
              </a:rPr>
              <a:t>1.What</a:t>
            </a:r>
            <a:r>
              <a:rPr lang="en-US" sz="3600" b="1" dirty="0">
                <a:solidFill>
                  <a:schemeClr val="tx1"/>
                </a:solidFill>
                <a:effectLst>
                  <a:outerShdw blurRad="38100" dist="38100" dir="2700000" algn="tl">
                    <a:srgbClr val="000000"/>
                  </a:outerShdw>
                </a:effectLst>
                <a:latin typeface="Benguiat Frisky" pitchFamily="66" charset="0"/>
              </a:rPr>
              <a:t> is the </a:t>
            </a:r>
            <a:r>
              <a:rPr lang="en-US" sz="3600" b="1" dirty="0">
                <a:solidFill>
                  <a:srgbClr val="FF0000"/>
                </a:solidFill>
                <a:effectLst>
                  <a:outerShdw blurRad="38100" dist="38100" dir="2700000" algn="tl">
                    <a:srgbClr val="000000"/>
                  </a:outerShdw>
                </a:effectLst>
                <a:latin typeface="Benguiat Frisky" pitchFamily="66" charset="0"/>
              </a:rPr>
              <a:t>maximum</a:t>
            </a:r>
            <a:r>
              <a:rPr lang="en-US" sz="3600" b="1" dirty="0">
                <a:solidFill>
                  <a:schemeClr val="tx1"/>
                </a:solidFill>
                <a:effectLst>
                  <a:outerShdw blurRad="38100" dist="38100" dir="2700000" algn="tl">
                    <a:srgbClr val="000000"/>
                  </a:outerShdw>
                </a:effectLst>
                <a:latin typeface="Benguiat Frisky" pitchFamily="66" charset="0"/>
              </a:rPr>
              <a:t> level allowed for Combined Chlorine in a pool or spa ?</a:t>
            </a:r>
            <a:br>
              <a:rPr lang="en-US" sz="3200" b="1" dirty="0">
                <a:solidFill>
                  <a:schemeClr val="tx1"/>
                </a:solidFill>
                <a:effectLst>
                  <a:outerShdw blurRad="38100" dist="38100" dir="2700000" algn="tl">
                    <a:srgbClr val="000000"/>
                  </a:outerShdw>
                </a:effectLst>
                <a:latin typeface="Benguiat Frisky" pitchFamily="66" charset="0"/>
              </a:rPr>
            </a:br>
            <a:br>
              <a:rPr lang="en-US" sz="3200" dirty="0">
                <a:effectLst>
                  <a:outerShdw blurRad="38100" dist="38100" dir="2700000" algn="tl">
                    <a:srgbClr val="000000"/>
                  </a:outerShdw>
                </a:effectLst>
                <a:latin typeface="Benguiat Frisky" pitchFamily="66" charset="0"/>
              </a:rPr>
            </a:br>
            <a:endParaRPr lang="en-US" sz="1600" dirty="0">
              <a:solidFill>
                <a:schemeClr val="tx1"/>
              </a:solidFill>
            </a:endParaRPr>
          </a:p>
        </p:txBody>
      </p:sp>
    </p:spTree>
  </p:cSld>
  <p:clrMapOvr>
    <a:masterClrMapping/>
  </p:clrMapOvr>
  <p:transition spd="slow">
    <p:pull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400"/>
            <a:ext cx="8543042"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57075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3"/>
          </p:nvPr>
        </p:nvSpPr>
        <p:spPr>
          <a:xfrm>
            <a:off x="228600" y="228601"/>
            <a:ext cx="8610600" cy="1905000"/>
          </a:xfrm>
        </p:spPr>
        <p:txBody>
          <a:bodyPr>
            <a:normAutofit/>
          </a:bodyPr>
          <a:lstStyle/>
          <a:p>
            <a:pPr marL="0" indent="0">
              <a:buNone/>
            </a:pPr>
            <a:r>
              <a:rPr lang="en-US" sz="3200" b="1" dirty="0"/>
              <a:t>Answer 1: </a:t>
            </a:r>
            <a:r>
              <a:rPr lang="en-US" sz="3200" b="1" dirty="0">
                <a:solidFill>
                  <a:schemeClr val="tx1"/>
                </a:solidFill>
              </a:rPr>
              <a:t>The maximum allowable level is </a:t>
            </a:r>
          </a:p>
          <a:p>
            <a:pPr marL="0" indent="0" algn="ctr">
              <a:buNone/>
            </a:pPr>
            <a:r>
              <a:rPr lang="en-US" sz="6400" b="1" dirty="0">
                <a:solidFill>
                  <a:schemeClr val="accent2">
                    <a:lumMod val="75000"/>
                  </a:schemeClr>
                </a:solidFill>
              </a:rPr>
              <a:t>0.4 ppm</a:t>
            </a:r>
          </a:p>
          <a:p>
            <a:pPr marL="0" indent="0" algn="ctr">
              <a:buNone/>
            </a:pPr>
            <a:endParaRPr lang="en-US" sz="6400" b="1" dirty="0">
              <a:solidFill>
                <a:srgbClr val="FFFF00"/>
              </a:solidFill>
            </a:endParaRPr>
          </a:p>
        </p:txBody>
      </p:sp>
      <p:pic>
        <p:nvPicPr>
          <p:cNvPr id="2" name="Picture 1"/>
          <p:cNvPicPr>
            <a:picLocks noChangeAspect="1"/>
          </p:cNvPicPr>
          <p:nvPr/>
        </p:nvPicPr>
        <p:blipFill>
          <a:blip r:embed="rId2"/>
          <a:stretch>
            <a:fillRect/>
          </a:stretch>
        </p:blipFill>
        <p:spPr>
          <a:xfrm>
            <a:off x="2869548" y="2362200"/>
            <a:ext cx="3328704" cy="4334632"/>
          </a:xfrm>
          <a:prstGeom prst="rect">
            <a:avLst/>
          </a:prstGeom>
        </p:spPr>
      </p:pic>
    </p:spTree>
    <p:extLst>
      <p:ext uri="{BB962C8B-B14F-4D97-AF65-F5344CB8AC3E}">
        <p14:creationId xmlns:p14="http://schemas.microsoft.com/office/powerpoint/2010/main" val="750956903"/>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2336393"/>
            <a:ext cx="8458200" cy="2185214"/>
          </a:xfrm>
          <a:prstGeom prst="rect">
            <a:avLst/>
          </a:prstGeom>
          <a:noFill/>
        </p:spPr>
        <p:txBody>
          <a:bodyPr wrap="square" rtlCol="0">
            <a:spAutoFit/>
          </a:bodyPr>
          <a:lstStyle/>
          <a:p>
            <a:r>
              <a:rPr lang="en-US" sz="3600" dirty="0">
                <a:latin typeface="Benguiat Frisky"/>
              </a:rPr>
              <a:t>2. </a:t>
            </a:r>
            <a:r>
              <a:rPr lang="en-US" sz="3200" b="1" dirty="0">
                <a:latin typeface="Benguiat Frisky"/>
              </a:rPr>
              <a:t>How long are operational  </a:t>
            </a:r>
          </a:p>
          <a:p>
            <a:r>
              <a:rPr lang="en-US" sz="3200" b="1" dirty="0">
                <a:latin typeface="Benguiat Frisky"/>
              </a:rPr>
              <a:t>     records required by the State Code to </a:t>
            </a:r>
          </a:p>
          <a:p>
            <a:r>
              <a:rPr lang="en-US" sz="3200" b="1" dirty="0">
                <a:latin typeface="Benguiat Frisky"/>
              </a:rPr>
              <a:t>     be available on site?</a:t>
            </a:r>
            <a:endParaRPr lang="en-US" sz="3600" b="1" dirty="0">
              <a:latin typeface="Benguiat Frisky"/>
            </a:endParaRPr>
          </a:p>
          <a:p>
            <a:endParaRPr lang="en-US" sz="3600" dirty="0">
              <a:latin typeface="Benguiat Frisky"/>
            </a:endParaRPr>
          </a:p>
        </p:txBody>
      </p:sp>
    </p:spTree>
    <p:extLst>
      <p:ext uri="{BB962C8B-B14F-4D97-AF65-F5344CB8AC3E}">
        <p14:creationId xmlns:p14="http://schemas.microsoft.com/office/powerpoint/2010/main" val="1146332788"/>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83768"/>
            <a:ext cx="8534400" cy="3108543"/>
          </a:xfrm>
          <a:prstGeom prst="rect">
            <a:avLst/>
          </a:prstGeom>
          <a:noFill/>
        </p:spPr>
        <p:txBody>
          <a:bodyPr wrap="square" rtlCol="0">
            <a:spAutoFit/>
          </a:bodyPr>
          <a:lstStyle/>
          <a:p>
            <a:r>
              <a:rPr lang="en-US" sz="2800" b="1" dirty="0"/>
              <a:t>Answer 2: Records of all testing of the pool and spa water shall be maintained at least 2 years and be available or made available upon request by the department or local regulatory authority. Records of testing can be kept on-site or off-site. If records are stored off-site they must be provided within 5 business days.</a:t>
            </a:r>
            <a:endParaRPr lang="en-US" sz="2400" b="1" i="1" u="sng" dirty="0">
              <a:latin typeface="Benguiat Frisky"/>
            </a:endParaRPr>
          </a:p>
        </p:txBody>
      </p:sp>
      <p:pic>
        <p:nvPicPr>
          <p:cNvPr id="3" name="Picture 2"/>
          <p:cNvPicPr>
            <a:picLocks noChangeAspect="1"/>
          </p:cNvPicPr>
          <p:nvPr/>
        </p:nvPicPr>
        <p:blipFill>
          <a:blip r:embed="rId2"/>
          <a:stretch>
            <a:fillRect/>
          </a:stretch>
        </p:blipFill>
        <p:spPr>
          <a:xfrm rot="20337099">
            <a:off x="5036180" y="3203297"/>
            <a:ext cx="4683223" cy="6849496"/>
          </a:xfrm>
          <a:prstGeom prst="rect">
            <a:avLst/>
          </a:prstGeom>
        </p:spPr>
      </p:pic>
    </p:spTree>
    <p:extLst>
      <p:ext uri="{BB962C8B-B14F-4D97-AF65-F5344CB8AC3E}">
        <p14:creationId xmlns:p14="http://schemas.microsoft.com/office/powerpoint/2010/main" val="2922683436"/>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676400"/>
            <a:ext cx="7239000" cy="1569660"/>
          </a:xfrm>
          <a:prstGeom prst="rect">
            <a:avLst/>
          </a:prstGeom>
          <a:noFill/>
        </p:spPr>
        <p:txBody>
          <a:bodyPr wrap="square" rtlCol="0">
            <a:spAutoFit/>
          </a:bodyPr>
          <a:lstStyle/>
          <a:p>
            <a:r>
              <a:rPr lang="en-US" sz="3200" dirty="0">
                <a:latin typeface="Benguiat Frisky"/>
              </a:rPr>
              <a:t>3. </a:t>
            </a:r>
            <a:r>
              <a:rPr lang="en-US" sz="3200" b="1" dirty="0">
                <a:latin typeface="Benguiat Frisky"/>
              </a:rPr>
              <a:t>Should you pour chemicals into a bucket with water, or pour water into a bucket with chemicals already in it?  </a:t>
            </a:r>
          </a:p>
        </p:txBody>
      </p:sp>
    </p:spTree>
    <p:extLst>
      <p:ext uri="{BB962C8B-B14F-4D97-AF65-F5344CB8AC3E}">
        <p14:creationId xmlns:p14="http://schemas.microsoft.com/office/powerpoint/2010/main" val="1615042143"/>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7848600" cy="3046988"/>
          </a:xfrm>
          <a:prstGeom prst="rect">
            <a:avLst/>
          </a:prstGeom>
        </p:spPr>
        <p:txBody>
          <a:bodyPr wrap="square">
            <a:spAutoFit/>
          </a:bodyPr>
          <a:lstStyle/>
          <a:p>
            <a:pPr algn="ctr"/>
            <a:r>
              <a:rPr lang="en-US" sz="2800" b="1" dirty="0"/>
              <a:t>Answer 3</a:t>
            </a:r>
            <a:r>
              <a:rPr lang="en-US" sz="2800" dirty="0"/>
              <a:t>: </a:t>
            </a:r>
            <a:r>
              <a:rPr lang="en-US" sz="3600" b="1" dirty="0"/>
              <a:t>Always</a:t>
            </a:r>
            <a:r>
              <a:rPr lang="en-US" sz="3600" dirty="0"/>
              <a:t> </a:t>
            </a:r>
            <a:r>
              <a:rPr lang="en-US" sz="3600" b="1" dirty="0"/>
              <a:t>pour</a:t>
            </a:r>
            <a:r>
              <a:rPr lang="en-US" sz="3600" dirty="0"/>
              <a:t> </a:t>
            </a:r>
            <a:r>
              <a:rPr lang="en-US" sz="3600" b="1" dirty="0"/>
              <a:t>chemicals into the water,</a:t>
            </a:r>
            <a:r>
              <a:rPr lang="en-US" sz="3600" dirty="0"/>
              <a:t> </a:t>
            </a:r>
            <a:r>
              <a:rPr lang="en-US" sz="3600" i="1" u="sng" dirty="0"/>
              <a:t>not water into chemicals.</a:t>
            </a:r>
          </a:p>
          <a:p>
            <a:pPr algn="ctr"/>
            <a:r>
              <a:rPr lang="en-US" sz="2800" dirty="0"/>
              <a:t>Some acids heat up extremely fast, </a:t>
            </a:r>
          </a:p>
          <a:p>
            <a:pPr algn="ctr"/>
            <a:r>
              <a:rPr lang="en-US" sz="2800" dirty="0"/>
              <a:t>that could cause splatting as well as giving off a concentrated toxic gas. </a:t>
            </a:r>
            <a:endParaRPr lang="en-US" sz="2400" b="1" dirty="0">
              <a:solidFill>
                <a:srgbClr val="FFFF00"/>
              </a:solidFill>
              <a:latin typeface="Benguiat Frisky"/>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5181600"/>
            <a:ext cx="1333500" cy="13335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038" y="5181600"/>
            <a:ext cx="1688261" cy="1491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stretch>
            <a:fillRect/>
          </a:stretch>
        </p:blipFill>
        <p:spPr>
          <a:xfrm>
            <a:off x="3447972" y="3046988"/>
            <a:ext cx="2514754" cy="3693851"/>
          </a:xfrm>
          <a:prstGeom prst="rect">
            <a:avLst/>
          </a:prstGeom>
        </p:spPr>
      </p:pic>
    </p:spTree>
    <p:extLst>
      <p:ext uri="{BB962C8B-B14F-4D97-AF65-F5344CB8AC3E}">
        <p14:creationId xmlns:p14="http://schemas.microsoft.com/office/powerpoint/2010/main" val="2344989324"/>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09800"/>
            <a:ext cx="7239000" cy="1569660"/>
          </a:xfrm>
          <a:prstGeom prst="rect">
            <a:avLst/>
          </a:prstGeom>
        </p:spPr>
        <p:txBody>
          <a:bodyPr wrap="square">
            <a:spAutoFit/>
          </a:bodyPr>
          <a:lstStyle/>
          <a:p>
            <a:r>
              <a:rPr lang="en-US" sz="3200" cap="all" dirty="0">
                <a:effectLst>
                  <a:outerShdw blurRad="38100" dist="38100" dir="2700000" algn="tl">
                    <a:srgbClr val="000000"/>
                  </a:outerShdw>
                </a:effectLst>
                <a:latin typeface="Benguiat Frisky" pitchFamily="66" charset="0"/>
                <a:ea typeface="+mj-ea"/>
                <a:cs typeface="+mj-cs"/>
              </a:rPr>
              <a:t>4. </a:t>
            </a:r>
            <a:r>
              <a:rPr lang="en-US" sz="3200" cap="all" dirty="0">
                <a:effectLst>
                  <a:outerShdw blurRad="38100" dist="38100" dir="2700000" algn="tl">
                    <a:srgbClr val="000000"/>
                  </a:outerShdw>
                </a:effectLst>
                <a:latin typeface="Arial" panose="020B0604020202020204" pitchFamily="34" charset="0"/>
                <a:ea typeface="+mj-ea"/>
                <a:cs typeface="Arial" panose="020B0604020202020204" pitchFamily="34" charset="0"/>
              </a:rPr>
              <a:t>What type of pool can only use cyanuric acid? indoor or outdoor pools?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846860"/>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7848600" cy="2492990"/>
          </a:xfrm>
          <a:prstGeom prst="rect">
            <a:avLst/>
          </a:prstGeom>
        </p:spPr>
        <p:txBody>
          <a:bodyPr wrap="square">
            <a:spAutoFit/>
          </a:bodyPr>
          <a:lstStyle/>
          <a:p>
            <a:r>
              <a:rPr lang="en-US" sz="2800" b="1" dirty="0"/>
              <a:t>Answer 4</a:t>
            </a:r>
            <a:r>
              <a:rPr lang="en-US" sz="2400" dirty="0"/>
              <a:t>: </a:t>
            </a:r>
            <a:r>
              <a:rPr lang="en-US" sz="2800" b="1" dirty="0"/>
              <a:t>Cyanuric Acid ...also known as (Stabilizer, CYA, Conditioner) </a:t>
            </a:r>
            <a:r>
              <a:rPr lang="en-US" sz="3600" b="1" dirty="0"/>
              <a:t>can only be used for</a:t>
            </a:r>
            <a:r>
              <a:rPr lang="en-US" sz="3600" b="1" dirty="0">
                <a:solidFill>
                  <a:srgbClr val="00B0F0"/>
                </a:solidFill>
              </a:rPr>
              <a:t> outdoor pools. </a:t>
            </a:r>
            <a:r>
              <a:rPr lang="en-US" sz="2800" b="1" dirty="0"/>
              <a:t>It is designed to block Ultraviolet rays from breaking  down free chlorine. </a:t>
            </a:r>
            <a:endParaRPr lang="en-US" sz="2000" b="1" dirty="0"/>
          </a:p>
        </p:txBody>
      </p:sp>
      <p:sp>
        <p:nvSpPr>
          <p:cNvPr id="3" name="Rectangle 2"/>
          <p:cNvSpPr/>
          <p:nvPr/>
        </p:nvSpPr>
        <p:spPr>
          <a:xfrm>
            <a:off x="381000" y="3069609"/>
            <a:ext cx="7414209" cy="769441"/>
          </a:xfrm>
          <a:prstGeom prst="rect">
            <a:avLst/>
          </a:prstGeom>
        </p:spPr>
        <p:txBody>
          <a:bodyPr wrap="none">
            <a:spAutoFit/>
          </a:bodyPr>
          <a:lstStyle/>
          <a:p>
            <a:r>
              <a:rPr lang="en-US" sz="4400" b="1" dirty="0"/>
              <a:t>“Only-outdoor pools/spas”</a:t>
            </a:r>
            <a:endParaRPr lang="en-US" sz="4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0" y="4065713"/>
            <a:ext cx="3962400" cy="2640940"/>
          </a:xfrm>
          <a:prstGeom prst="rect">
            <a:avLst/>
          </a:prstGeom>
          <a:ln>
            <a:noFill/>
          </a:ln>
          <a:effectLst>
            <a:softEdge rad="112500"/>
          </a:effectLst>
        </p:spPr>
      </p:pic>
    </p:spTree>
    <p:extLst>
      <p:ext uri="{BB962C8B-B14F-4D97-AF65-F5344CB8AC3E}">
        <p14:creationId xmlns:p14="http://schemas.microsoft.com/office/powerpoint/2010/main" val="2611989324"/>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1905000"/>
            <a:ext cx="5029200" cy="6247864"/>
          </a:xfrm>
          <a:prstGeom prst="rect">
            <a:avLst/>
          </a:prstGeom>
        </p:spPr>
        <p:txBody>
          <a:bodyPr wrap="square">
            <a:spAutoFit/>
          </a:bodyPr>
          <a:lstStyle/>
          <a:p>
            <a:pPr lvl="0"/>
            <a:r>
              <a:rPr lang="en-US" sz="4400" dirty="0">
                <a:latin typeface="Benguiat Frisky"/>
              </a:rPr>
              <a:t>5. How often are you required to test the chemical levels in your pool?</a:t>
            </a:r>
          </a:p>
          <a:p>
            <a:pPr lvl="0"/>
            <a:endParaRPr lang="en-US" sz="3200" dirty="0">
              <a:solidFill>
                <a:prstClr val="white"/>
              </a:solidFill>
              <a:latin typeface="Benguiat Frisky"/>
            </a:endParaRPr>
          </a:p>
          <a:p>
            <a:pPr marL="514350" lvl="0" indent="-514350">
              <a:buAutoNum type="arabicPeriod"/>
            </a:pPr>
            <a:r>
              <a:rPr lang="en-US" sz="4000" dirty="0">
                <a:solidFill>
                  <a:prstClr val="white"/>
                </a:solidFill>
                <a:latin typeface="Benguiat Frisky"/>
              </a:rPr>
              <a:t>Once a week?</a:t>
            </a:r>
          </a:p>
          <a:p>
            <a:pPr marL="514350" lvl="0" indent="-514350">
              <a:buAutoNum type="arabicPeriod"/>
            </a:pPr>
            <a:r>
              <a:rPr lang="en-US" sz="4000" dirty="0">
                <a:solidFill>
                  <a:prstClr val="white"/>
                </a:solidFill>
                <a:latin typeface="Benguiat Frisky"/>
              </a:rPr>
              <a:t>Every other day? </a:t>
            </a:r>
          </a:p>
          <a:p>
            <a:pPr marL="514350" lvl="0" indent="-514350">
              <a:buAutoNum type="arabicPeriod"/>
            </a:pPr>
            <a:r>
              <a:rPr lang="en-US" sz="4000" dirty="0">
                <a:solidFill>
                  <a:prstClr val="white"/>
                </a:solidFill>
                <a:latin typeface="Benguiat Frisky"/>
              </a:rPr>
              <a:t>Once a day? </a:t>
            </a:r>
          </a:p>
          <a:p>
            <a:pPr marL="514350" lvl="0" indent="-514350">
              <a:buAutoNum type="arabicPeriod"/>
            </a:pPr>
            <a:r>
              <a:rPr lang="en-US" sz="4000" dirty="0">
                <a:solidFill>
                  <a:prstClr val="white"/>
                </a:solidFill>
                <a:latin typeface="Benguiat Frisky"/>
              </a:rPr>
              <a:t>Four times a day?</a:t>
            </a:r>
          </a:p>
          <a:p>
            <a:pPr marL="514350" lvl="0" indent="-514350">
              <a:buAutoNum type="arabicPeriod"/>
            </a:pPr>
            <a:endParaRPr lang="en-US" sz="3200" dirty="0">
              <a:solidFill>
                <a:prstClr val="white"/>
              </a:solidFill>
              <a:latin typeface="Benguiat Frisky"/>
            </a:endParaRPr>
          </a:p>
        </p:txBody>
      </p:sp>
    </p:spTree>
    <p:extLst>
      <p:ext uri="{BB962C8B-B14F-4D97-AF65-F5344CB8AC3E}">
        <p14:creationId xmlns:p14="http://schemas.microsoft.com/office/powerpoint/2010/main" val="726478188"/>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018" y="152400"/>
            <a:ext cx="7772400" cy="5016758"/>
          </a:xfrm>
          <a:prstGeom prst="rect">
            <a:avLst/>
          </a:prstGeom>
        </p:spPr>
        <p:txBody>
          <a:bodyPr wrap="square">
            <a:spAutoFit/>
          </a:bodyPr>
          <a:lstStyle/>
          <a:p>
            <a:r>
              <a:rPr lang="en-US" sz="3200" dirty="0"/>
              <a:t>Answer 5: When Class A and Class B pools and spas are open, they shall be tested for disinfectant levels, and pH every 2 hours. If a system is used to automatically control disinfectant and pH, testing for disinfectant level and pH shall be made at least once per day and a reading of the automatic control device shall also be made. Cyanuric acid levels shall be measured once each week.</a:t>
            </a:r>
            <a:endParaRPr lang="en-US" sz="3600" dirty="0">
              <a:solidFill>
                <a:schemeClr val="tx2">
                  <a:lumMod val="5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4520863"/>
            <a:ext cx="1809750" cy="2413000"/>
          </a:xfrm>
          <a:prstGeom prst="rect">
            <a:avLst/>
          </a:prstGeom>
          <a:ln>
            <a:noFill/>
          </a:ln>
          <a:effectLst>
            <a:softEdge rad="112500"/>
          </a:effectLst>
        </p:spPr>
      </p:pic>
    </p:spTree>
    <p:extLst>
      <p:ext uri="{BB962C8B-B14F-4D97-AF65-F5344CB8AC3E}">
        <p14:creationId xmlns:p14="http://schemas.microsoft.com/office/powerpoint/2010/main" val="1665631099"/>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9E841-097D-4AC0-8BB4-F00C20515AEE}"/>
              </a:ext>
            </a:extLst>
          </p:cNvPr>
          <p:cNvSpPr>
            <a:spLocks noGrp="1"/>
          </p:cNvSpPr>
          <p:nvPr>
            <p:ph type="title"/>
          </p:nvPr>
        </p:nvSpPr>
        <p:spPr/>
        <p:txBody>
          <a:bodyPr>
            <a:noAutofit/>
          </a:bodyPr>
          <a:lstStyle/>
          <a:p>
            <a:r>
              <a:rPr lang="en-US" sz="2800" dirty="0">
                <a:solidFill>
                  <a:schemeClr val="tx1"/>
                </a:solidFill>
              </a:rPr>
              <a:t>Answer 5: Class C pools and spas that </a:t>
            </a:r>
            <a:r>
              <a:rPr lang="en-US" sz="2800" b="1" dirty="0">
                <a:solidFill>
                  <a:srgbClr val="FF0000"/>
                </a:solidFill>
              </a:rPr>
              <a:t>have</a:t>
            </a:r>
            <a:r>
              <a:rPr lang="en-US" sz="2800" dirty="0">
                <a:solidFill>
                  <a:schemeClr val="tx1"/>
                </a:solidFill>
              </a:rPr>
              <a:t> </a:t>
            </a:r>
            <a:r>
              <a:rPr lang="en-US" sz="2800" dirty="0">
                <a:solidFill>
                  <a:srgbClr val="FF0000"/>
                </a:solidFill>
              </a:rPr>
              <a:t>on-site staff primarily responsible for pool and spa operations, such as lifeguards</a:t>
            </a:r>
            <a:r>
              <a:rPr lang="en-US" sz="2800" dirty="0">
                <a:solidFill>
                  <a:schemeClr val="tx1"/>
                </a:solidFill>
              </a:rPr>
              <a:t>, shall be tested for disinfectant levels and pH a minimum of 3 times a day. If a system is used to automatically control disinfectant and pH, testing for disinfectant level and pH shall be made once a day and a reading of the automatic control device shall also be made. Cyanuric acid levels shall be measured once per week.</a:t>
            </a:r>
            <a:endParaRPr lang="en-US" sz="2800" dirty="0"/>
          </a:p>
        </p:txBody>
      </p:sp>
    </p:spTree>
    <p:extLst>
      <p:ext uri="{BB962C8B-B14F-4D97-AF65-F5344CB8AC3E}">
        <p14:creationId xmlns:p14="http://schemas.microsoft.com/office/powerpoint/2010/main" val="339956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152400"/>
            <a:ext cx="8038451" cy="1486370"/>
          </a:xfrm>
          <a:solidFill>
            <a:schemeClr val="tx2">
              <a:lumMod val="25000"/>
            </a:schemeClr>
          </a:solidFill>
          <a:ln w="57150">
            <a:solidFill>
              <a:schemeClr val="bg1"/>
            </a:solidFill>
          </a:ln>
        </p:spPr>
        <p:txBody>
          <a:bodyPr>
            <a:normAutofit/>
          </a:bodyPr>
          <a:lstStyle/>
          <a:p>
            <a:r>
              <a:rPr lang="en-US" sz="4000" dirty="0">
                <a:solidFill>
                  <a:schemeClr val="accent2"/>
                </a:solidFill>
              </a:rPr>
              <a:t>Accidental Fecal Response (AFR)</a:t>
            </a:r>
            <a:br>
              <a:rPr lang="en-US" sz="4000" dirty="0"/>
            </a:br>
            <a:r>
              <a:rPr lang="en-US" sz="4000" dirty="0"/>
              <a:t>             </a:t>
            </a:r>
            <a:r>
              <a:rPr lang="en-US" sz="4000" dirty="0">
                <a:solidFill>
                  <a:srgbClr val="FF0000"/>
                </a:solidFill>
              </a:rPr>
              <a:t>(</a:t>
            </a:r>
            <a:r>
              <a:rPr lang="en-US" sz="2800" dirty="0">
                <a:solidFill>
                  <a:srgbClr val="FF0000"/>
                </a:solidFill>
              </a:rPr>
              <a:t>Follow CDC guidance</a:t>
            </a:r>
            <a:r>
              <a:rPr lang="en-US" sz="4000" dirty="0">
                <a:solidFill>
                  <a:srgbClr val="FF0000"/>
                </a:solidFill>
              </a:rPr>
              <a:t>)</a:t>
            </a:r>
          </a:p>
        </p:txBody>
      </p:sp>
      <p:sp>
        <p:nvSpPr>
          <p:cNvPr id="34819" name="Rectangle 3"/>
          <p:cNvSpPr>
            <a:spLocks noGrp="1" noChangeArrowheads="1"/>
          </p:cNvSpPr>
          <p:nvPr>
            <p:ph idx="1"/>
          </p:nvPr>
        </p:nvSpPr>
        <p:spPr>
          <a:xfrm>
            <a:off x="260271" y="1884396"/>
            <a:ext cx="8038451" cy="3695136"/>
          </a:xfrm>
          <a:solidFill>
            <a:schemeClr val="bg1"/>
          </a:solidFill>
        </p:spPr>
        <p:txBody>
          <a:bodyPr>
            <a:normAutofit lnSpcReduction="10000"/>
          </a:bodyPr>
          <a:lstStyle/>
          <a:p>
            <a:r>
              <a:rPr lang="en-US" sz="2800" dirty="0"/>
              <a:t>Direct all bathers to LEAVE the pool.</a:t>
            </a:r>
          </a:p>
          <a:p>
            <a:r>
              <a:rPr lang="en-US" sz="2800" dirty="0"/>
              <a:t>Manually remove as much of the material as possible and dispose in the sanitary facilities.  Vacuuming is not recommended. Use a scoop or net.</a:t>
            </a:r>
          </a:p>
          <a:p>
            <a:r>
              <a:rPr lang="en-US" sz="2800" dirty="0"/>
              <a:t>Place all equipment used to remove the material into the pool during the following disinfection procedures.</a:t>
            </a:r>
          </a:p>
        </p:txBody>
      </p:sp>
      <p:pic>
        <p:nvPicPr>
          <p:cNvPr id="34820" name="Picture 4" descr="leaf rake net"/>
          <p:cNvPicPr>
            <a:picLocks noChangeAspect="1" noChangeArrowheads="1"/>
          </p:cNvPicPr>
          <p:nvPr/>
        </p:nvPicPr>
        <p:blipFill>
          <a:blip r:embed="rId3" cstate="print"/>
          <a:srcRect/>
          <a:stretch>
            <a:fillRect/>
          </a:stretch>
        </p:blipFill>
        <p:spPr bwMode="auto">
          <a:xfrm>
            <a:off x="5029200" y="5414524"/>
            <a:ext cx="1600201" cy="1443476"/>
          </a:xfrm>
          <a:prstGeom prst="ellipse">
            <a:avLst/>
          </a:prstGeom>
          <a:ln>
            <a:noFill/>
          </a:ln>
          <a:effectLst>
            <a:softEdge rad="112500"/>
          </a:effectLst>
        </p:spPr>
      </p:pic>
      <p:pic>
        <p:nvPicPr>
          <p:cNvPr id="34821" name="Picture 5" descr="square net"/>
          <p:cNvPicPr>
            <a:picLocks noChangeAspect="1" noChangeArrowheads="1"/>
          </p:cNvPicPr>
          <p:nvPr/>
        </p:nvPicPr>
        <p:blipFill>
          <a:blip r:embed="rId4" cstate="print"/>
          <a:srcRect/>
          <a:stretch>
            <a:fillRect/>
          </a:stretch>
        </p:blipFill>
        <p:spPr bwMode="auto">
          <a:xfrm>
            <a:off x="1066800" y="5257800"/>
            <a:ext cx="175260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9E841-097D-4AC0-8BB4-F00C20515AEE}"/>
              </a:ext>
            </a:extLst>
          </p:cNvPr>
          <p:cNvSpPr>
            <a:spLocks noGrp="1"/>
          </p:cNvSpPr>
          <p:nvPr>
            <p:ph type="title"/>
          </p:nvPr>
        </p:nvSpPr>
        <p:spPr>
          <a:xfrm>
            <a:off x="533400" y="533400"/>
            <a:ext cx="6781800" cy="6477000"/>
          </a:xfrm>
        </p:spPr>
        <p:txBody>
          <a:bodyPr>
            <a:noAutofit/>
          </a:bodyPr>
          <a:lstStyle/>
          <a:p>
            <a:r>
              <a:rPr lang="en-US" sz="2400" dirty="0">
                <a:solidFill>
                  <a:schemeClr val="tx1"/>
                </a:solidFill>
              </a:rPr>
              <a:t>Answer 5: Class C pools and spas that </a:t>
            </a:r>
            <a:r>
              <a:rPr lang="en-US" sz="2400" b="1" dirty="0">
                <a:solidFill>
                  <a:srgbClr val="FF0000"/>
                </a:solidFill>
              </a:rPr>
              <a:t>do not </a:t>
            </a:r>
            <a:r>
              <a:rPr lang="en-US" sz="2400" dirty="0">
                <a:solidFill>
                  <a:srgbClr val="FF0000"/>
                </a:solidFill>
              </a:rPr>
              <a:t>have on-site staff primarily responsible for pool and spa operations, such as lifeguards</a:t>
            </a:r>
            <a:r>
              <a:rPr lang="en-US" sz="2400" dirty="0">
                <a:solidFill>
                  <a:schemeClr val="tx1"/>
                </a:solidFill>
              </a:rPr>
              <a:t>, shall be tested for disinfectant levels and pH a minimum of one time a day. If a system is used to control disinfectant and pH electronically, and the system has the ability to transmit the mV level, or free chlorine level and pH to the trained and certified operator once a day, sanitizer level and pH shall be measured once a week using a test kit. A reading of the automatic control device shall also be recorded. Cyanuric acid levels shall also be measured once per week.</a:t>
            </a:r>
            <a:endParaRPr lang="en-US" sz="2400" dirty="0"/>
          </a:p>
        </p:txBody>
      </p:sp>
    </p:spTree>
    <p:extLst>
      <p:ext uri="{BB962C8B-B14F-4D97-AF65-F5344CB8AC3E}">
        <p14:creationId xmlns:p14="http://schemas.microsoft.com/office/powerpoint/2010/main" val="35021023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1" y="1219200"/>
            <a:ext cx="6781800" cy="3046988"/>
          </a:xfrm>
          <a:prstGeom prst="rect">
            <a:avLst/>
          </a:prstGeom>
        </p:spPr>
        <p:txBody>
          <a:bodyPr wrap="square">
            <a:spAutoFit/>
          </a:bodyPr>
          <a:lstStyle/>
          <a:p>
            <a:r>
              <a:rPr lang="en-US" sz="3200" dirty="0"/>
              <a:t>                True of False?</a:t>
            </a:r>
          </a:p>
          <a:p>
            <a:endParaRPr lang="en-US" sz="3200" dirty="0"/>
          </a:p>
          <a:p>
            <a:r>
              <a:rPr lang="en-US" sz="3200" dirty="0"/>
              <a:t>6: A strong chlorine smell means</a:t>
            </a:r>
          </a:p>
          <a:p>
            <a:r>
              <a:rPr lang="en-US" sz="3200" dirty="0"/>
              <a:t>there is a lot of chlorine in the pool still?</a:t>
            </a:r>
          </a:p>
          <a:p>
            <a:endParaRPr lang="en-US" sz="3200" dirty="0">
              <a:solidFill>
                <a:srgbClr val="FFFF00"/>
              </a:solidFill>
            </a:endParaRPr>
          </a:p>
        </p:txBody>
      </p:sp>
    </p:spTree>
    <p:extLst>
      <p:ext uri="{BB962C8B-B14F-4D97-AF65-F5344CB8AC3E}">
        <p14:creationId xmlns:p14="http://schemas.microsoft.com/office/powerpoint/2010/main" val="462909452"/>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04800"/>
            <a:ext cx="6324600" cy="2616101"/>
          </a:xfrm>
          <a:prstGeom prst="rect">
            <a:avLst/>
          </a:prstGeom>
        </p:spPr>
        <p:txBody>
          <a:bodyPr wrap="square">
            <a:spAutoFit/>
          </a:bodyPr>
          <a:lstStyle/>
          <a:p>
            <a:r>
              <a:rPr lang="en-US" sz="3600" b="1" dirty="0"/>
              <a:t>Answer 6: </a:t>
            </a:r>
            <a:r>
              <a:rPr lang="en-US" sz="3600" b="1" dirty="0">
                <a:solidFill>
                  <a:srgbClr val="FF0000"/>
                </a:solidFill>
              </a:rPr>
              <a:t>False</a:t>
            </a:r>
            <a:r>
              <a:rPr lang="en-US" sz="3200" b="1" dirty="0"/>
              <a:t>…You are smelling chloramines…these are the by-products of chlorine binding with sweat, urine, and others wastes from swimmers. </a:t>
            </a:r>
            <a:endParaRPr lang="en-US" b="1" dirty="0"/>
          </a:p>
        </p:txBody>
      </p:sp>
      <p:sp>
        <p:nvSpPr>
          <p:cNvPr id="4" name="Rectangle 3"/>
          <p:cNvSpPr/>
          <p:nvPr/>
        </p:nvSpPr>
        <p:spPr>
          <a:xfrm>
            <a:off x="2667000" y="3048000"/>
            <a:ext cx="3413948" cy="1015663"/>
          </a:xfrm>
          <a:prstGeom prst="rect">
            <a:avLst/>
          </a:prstGeom>
        </p:spPr>
        <p:txBody>
          <a:bodyPr wrap="none">
            <a:spAutoFit/>
          </a:bodyPr>
          <a:lstStyle/>
          <a:p>
            <a:r>
              <a:rPr lang="en-US" sz="6000" b="1" dirty="0">
                <a:solidFill>
                  <a:srgbClr val="FF0000"/>
                </a:solidFill>
              </a:rPr>
              <a:t>“FALSE”</a:t>
            </a:r>
            <a:endParaRPr lang="en-US" sz="3600" dirty="0">
              <a:solidFill>
                <a:srgbClr val="FF0000"/>
              </a:solidFill>
            </a:endParaRPr>
          </a:p>
        </p:txBody>
      </p:sp>
      <p:pic>
        <p:nvPicPr>
          <p:cNvPr id="5" name="Picture 4"/>
          <p:cNvPicPr>
            <a:picLocks noChangeAspect="1"/>
          </p:cNvPicPr>
          <p:nvPr/>
        </p:nvPicPr>
        <p:blipFill>
          <a:blip r:embed="rId2"/>
          <a:stretch>
            <a:fillRect/>
          </a:stretch>
        </p:blipFill>
        <p:spPr>
          <a:xfrm>
            <a:off x="376451" y="4072762"/>
            <a:ext cx="5699948" cy="2553980"/>
          </a:xfrm>
          <a:prstGeom prst="rect">
            <a:avLst/>
          </a:prstGeom>
          <a:ln>
            <a:noFill/>
          </a:ln>
          <a:effectLst>
            <a:softEdge rad="112500"/>
          </a:effectLst>
        </p:spPr>
      </p:pic>
    </p:spTree>
    <p:extLst>
      <p:ext uri="{BB962C8B-B14F-4D97-AF65-F5344CB8AC3E}">
        <p14:creationId xmlns:p14="http://schemas.microsoft.com/office/powerpoint/2010/main" val="2171809374"/>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467600" cy="4278094"/>
          </a:xfrm>
          <a:prstGeom prst="rect">
            <a:avLst/>
          </a:prstGeom>
        </p:spPr>
        <p:txBody>
          <a:bodyPr wrap="square">
            <a:spAutoFit/>
          </a:bodyPr>
          <a:lstStyle/>
          <a:p>
            <a:r>
              <a:rPr lang="en-US" sz="3600" b="1" dirty="0"/>
              <a:t>         </a:t>
            </a:r>
            <a:r>
              <a:rPr lang="en-US" sz="3600" dirty="0"/>
              <a:t>     True or False?</a:t>
            </a:r>
          </a:p>
          <a:p>
            <a:endParaRPr lang="en-US" sz="3600" dirty="0"/>
          </a:p>
          <a:p>
            <a:r>
              <a:rPr lang="en-US" sz="3600" dirty="0"/>
              <a:t>7: </a:t>
            </a:r>
            <a:r>
              <a:rPr lang="en-US" sz="4000" dirty="0"/>
              <a:t>The best place to take a </a:t>
            </a:r>
          </a:p>
          <a:p>
            <a:r>
              <a:rPr lang="en-US" sz="4000" dirty="0"/>
              <a:t>water sample is from the</a:t>
            </a:r>
          </a:p>
          <a:p>
            <a:r>
              <a:rPr lang="en-US" sz="4000" dirty="0"/>
              <a:t>water surface level of the pool?</a:t>
            </a:r>
          </a:p>
          <a:p>
            <a:endParaRPr lang="en-US" sz="3600" b="1" dirty="0"/>
          </a:p>
          <a:p>
            <a:r>
              <a:rPr lang="en-US" sz="4400" b="1" dirty="0">
                <a:solidFill>
                  <a:srgbClr val="FFFF00"/>
                </a:solidFill>
              </a:rPr>
              <a:t>             </a:t>
            </a:r>
            <a:endParaRPr lang="en-US" sz="4400" b="1" dirty="0">
              <a:solidFill>
                <a:srgbClr val="00B0F0"/>
              </a:solidFill>
            </a:endParaRPr>
          </a:p>
        </p:txBody>
      </p:sp>
    </p:spTree>
    <p:extLst>
      <p:ext uri="{BB962C8B-B14F-4D97-AF65-F5344CB8AC3E}">
        <p14:creationId xmlns:p14="http://schemas.microsoft.com/office/powerpoint/2010/main" val="353339208"/>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3698448" cy="646331"/>
          </a:xfrm>
          <a:prstGeom prst="rect">
            <a:avLst/>
          </a:prstGeom>
        </p:spPr>
        <p:txBody>
          <a:bodyPr wrap="none">
            <a:spAutoFit/>
          </a:bodyPr>
          <a:lstStyle/>
          <a:p>
            <a:r>
              <a:rPr lang="en-US" sz="3600" b="1" dirty="0"/>
              <a:t>Answer 7: </a:t>
            </a:r>
            <a:r>
              <a:rPr lang="en-US" sz="3600" b="1" dirty="0">
                <a:solidFill>
                  <a:srgbClr val="FF0000"/>
                </a:solidFill>
              </a:rPr>
              <a:t>False</a:t>
            </a:r>
            <a:endParaRPr lang="en-US" dirty="0">
              <a:solidFill>
                <a:srgbClr val="FF0000"/>
              </a:solidFill>
            </a:endParaRPr>
          </a:p>
        </p:txBody>
      </p:sp>
      <p:sp>
        <p:nvSpPr>
          <p:cNvPr id="3" name="Rectangle 2"/>
          <p:cNvSpPr/>
          <p:nvPr/>
        </p:nvSpPr>
        <p:spPr>
          <a:xfrm>
            <a:off x="231348" y="1066800"/>
            <a:ext cx="8001000" cy="2062103"/>
          </a:xfrm>
          <a:prstGeom prst="rect">
            <a:avLst/>
          </a:prstGeom>
        </p:spPr>
        <p:txBody>
          <a:bodyPr wrap="square">
            <a:spAutoFit/>
          </a:bodyPr>
          <a:lstStyle/>
          <a:p>
            <a:r>
              <a:rPr lang="en-US" sz="3200" b="1" dirty="0"/>
              <a:t>Water samples need to be</a:t>
            </a:r>
          </a:p>
          <a:p>
            <a:r>
              <a:rPr lang="en-US" sz="3200" b="1" u="sng" dirty="0">
                <a:effectLst>
                  <a:outerShdw blurRad="38100" dist="38100" dir="2700000" algn="tl">
                    <a:srgbClr val="000000">
                      <a:alpha val="43137"/>
                    </a:srgbClr>
                  </a:outerShdw>
                </a:effectLst>
              </a:rPr>
              <a:t>taken at least 18 inches</a:t>
            </a:r>
            <a:endParaRPr lang="en-US" sz="3200" b="1" dirty="0"/>
          </a:p>
          <a:p>
            <a:r>
              <a:rPr lang="en-US" sz="3200" b="1" u="sng" dirty="0">
                <a:effectLst>
                  <a:outerShdw blurRad="38100" dist="38100" dir="2700000" algn="tl">
                    <a:srgbClr val="000000">
                      <a:alpha val="43137"/>
                    </a:srgbClr>
                  </a:outerShdw>
                </a:effectLst>
              </a:rPr>
              <a:t>below the surface level </a:t>
            </a:r>
            <a:r>
              <a:rPr lang="en-US" sz="3200" b="1" dirty="0"/>
              <a:t>and at</a:t>
            </a:r>
          </a:p>
          <a:p>
            <a:r>
              <a:rPr lang="en-US" sz="3200" b="1" dirty="0"/>
              <a:t>transitional points.  </a:t>
            </a:r>
            <a:endParaRPr lang="en-US" sz="1600" dirty="0"/>
          </a:p>
        </p:txBody>
      </p:sp>
      <p:pic>
        <p:nvPicPr>
          <p:cNvPr id="4" name="Picture 3"/>
          <p:cNvPicPr>
            <a:picLocks noChangeAspect="1"/>
          </p:cNvPicPr>
          <p:nvPr/>
        </p:nvPicPr>
        <p:blipFill>
          <a:blip r:embed="rId2"/>
          <a:stretch>
            <a:fillRect/>
          </a:stretch>
        </p:blipFill>
        <p:spPr>
          <a:xfrm>
            <a:off x="5257800" y="2534610"/>
            <a:ext cx="3401863" cy="4285859"/>
          </a:xfrm>
          <a:prstGeom prst="rect">
            <a:avLst/>
          </a:prstGeom>
        </p:spPr>
      </p:pic>
    </p:spTree>
    <p:extLst>
      <p:ext uri="{BB962C8B-B14F-4D97-AF65-F5344CB8AC3E}">
        <p14:creationId xmlns:p14="http://schemas.microsoft.com/office/powerpoint/2010/main" val="3624508755"/>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66800"/>
            <a:ext cx="6776214" cy="3416320"/>
          </a:xfrm>
          <a:prstGeom prst="rect">
            <a:avLst/>
          </a:prstGeom>
        </p:spPr>
        <p:txBody>
          <a:bodyPr wrap="none">
            <a:spAutoFit/>
          </a:bodyPr>
          <a:lstStyle/>
          <a:p>
            <a:r>
              <a:rPr lang="en-US" sz="3600" b="1" dirty="0"/>
              <a:t>            True or False?</a:t>
            </a:r>
          </a:p>
          <a:p>
            <a:endParaRPr lang="en-US" sz="3600" b="1" dirty="0">
              <a:solidFill>
                <a:srgbClr val="C00000"/>
              </a:solidFill>
            </a:endParaRPr>
          </a:p>
          <a:p>
            <a:r>
              <a:rPr lang="en-US" sz="3600" b="1" dirty="0"/>
              <a:t>8: Is it ok to put chlorine </a:t>
            </a:r>
          </a:p>
          <a:p>
            <a:r>
              <a:rPr lang="en-US" sz="3600" b="1" dirty="0"/>
              <a:t>tablets into skimmers to </a:t>
            </a:r>
          </a:p>
          <a:p>
            <a:r>
              <a:rPr lang="en-US" sz="3600" b="1" dirty="0"/>
              <a:t>help maintain chlorine levels?</a:t>
            </a:r>
          </a:p>
          <a:p>
            <a:endParaRPr lang="en-US" sz="3600" b="1" dirty="0"/>
          </a:p>
        </p:txBody>
      </p:sp>
    </p:spTree>
    <p:extLst>
      <p:ext uri="{BB962C8B-B14F-4D97-AF65-F5344CB8AC3E}">
        <p14:creationId xmlns:p14="http://schemas.microsoft.com/office/powerpoint/2010/main" val="2549898300"/>
      </p:ext>
    </p:extLst>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5504" y="344630"/>
            <a:ext cx="3829895" cy="707886"/>
          </a:xfrm>
          <a:prstGeom prst="rect">
            <a:avLst/>
          </a:prstGeom>
        </p:spPr>
        <p:txBody>
          <a:bodyPr wrap="none">
            <a:spAutoFit/>
          </a:bodyPr>
          <a:lstStyle/>
          <a:p>
            <a:r>
              <a:rPr lang="en-US" sz="3600" b="1" dirty="0"/>
              <a:t>Answer 8: </a:t>
            </a:r>
            <a:r>
              <a:rPr lang="en-US" sz="4000" b="1" dirty="0">
                <a:solidFill>
                  <a:srgbClr val="FF0000"/>
                </a:solidFill>
              </a:rPr>
              <a:t>False</a:t>
            </a:r>
            <a:endParaRPr lang="en-US" sz="4000" dirty="0">
              <a:solidFill>
                <a:srgbClr val="FF0000"/>
              </a:solidFill>
            </a:endParaRPr>
          </a:p>
        </p:txBody>
      </p:sp>
      <p:sp>
        <p:nvSpPr>
          <p:cNvPr id="3" name="Rectangle 2"/>
          <p:cNvSpPr/>
          <p:nvPr/>
        </p:nvSpPr>
        <p:spPr>
          <a:xfrm>
            <a:off x="304800" y="1143000"/>
            <a:ext cx="7772400" cy="4401205"/>
          </a:xfrm>
          <a:prstGeom prst="rect">
            <a:avLst/>
          </a:prstGeom>
        </p:spPr>
        <p:txBody>
          <a:bodyPr wrap="square">
            <a:spAutoFit/>
          </a:bodyPr>
          <a:lstStyle/>
          <a:p>
            <a:pPr algn="ctr"/>
            <a:r>
              <a:rPr lang="en-US" sz="2800" b="1" dirty="0"/>
              <a:t>The water that builds up in the skimmer can become </a:t>
            </a:r>
          </a:p>
          <a:p>
            <a:pPr algn="ctr"/>
            <a:r>
              <a:rPr lang="en-US" sz="2800" b="1" dirty="0"/>
              <a:t>very acidic , forcing corrosive water back through the system.</a:t>
            </a:r>
          </a:p>
          <a:p>
            <a:pPr algn="ctr"/>
            <a:r>
              <a:rPr lang="en-US" sz="2800" b="1" dirty="0"/>
              <a:t> It is also a health hazard for people swimming in front of the skimmer, especially children. </a:t>
            </a:r>
          </a:p>
          <a:p>
            <a:endParaRPr lang="en-US" sz="2800" b="1" dirty="0"/>
          </a:p>
          <a:p>
            <a:r>
              <a:rPr lang="en-US" sz="2800" b="1" dirty="0">
                <a:solidFill>
                  <a:schemeClr val="accent5"/>
                </a:solidFill>
              </a:rPr>
              <a:t>NO MANUAL FEEDING</a:t>
            </a:r>
          </a:p>
          <a:p>
            <a:pPr algn="ctr"/>
            <a:r>
              <a:rPr lang="en-US" sz="2800" b="1" dirty="0"/>
              <a:t>  </a:t>
            </a:r>
            <a:endParaRPr lang="en-US" sz="2800" dirty="0"/>
          </a:p>
        </p:txBody>
      </p:sp>
      <p:pic>
        <p:nvPicPr>
          <p:cNvPr id="4" name="Picture 3"/>
          <p:cNvPicPr>
            <a:picLocks noChangeAspect="1"/>
          </p:cNvPicPr>
          <p:nvPr/>
        </p:nvPicPr>
        <p:blipFill>
          <a:blip r:embed="rId2"/>
          <a:stretch>
            <a:fillRect/>
          </a:stretch>
        </p:blipFill>
        <p:spPr>
          <a:xfrm>
            <a:off x="5943600" y="3733800"/>
            <a:ext cx="2286185" cy="3047159"/>
          </a:xfrm>
          <a:prstGeom prst="rect">
            <a:avLst/>
          </a:prstGeom>
        </p:spPr>
      </p:pic>
    </p:spTree>
    <p:extLst>
      <p:ext uri="{BB962C8B-B14F-4D97-AF65-F5344CB8AC3E}">
        <p14:creationId xmlns:p14="http://schemas.microsoft.com/office/powerpoint/2010/main" val="3907598169"/>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762000"/>
            <a:ext cx="5943600" cy="5078313"/>
          </a:xfrm>
          <a:prstGeom prst="rect">
            <a:avLst/>
          </a:prstGeom>
        </p:spPr>
        <p:txBody>
          <a:bodyPr wrap="square">
            <a:spAutoFit/>
          </a:bodyPr>
          <a:lstStyle/>
          <a:p>
            <a:pPr lvl="0"/>
            <a:r>
              <a:rPr lang="en-US" sz="3600" b="1" dirty="0"/>
              <a:t>        True or False?</a:t>
            </a:r>
          </a:p>
          <a:p>
            <a:pPr lvl="0"/>
            <a:endParaRPr lang="en-US" sz="3600" b="1" dirty="0"/>
          </a:p>
          <a:p>
            <a:pPr lvl="0"/>
            <a:r>
              <a:rPr lang="en-US" sz="3600" b="1" dirty="0"/>
              <a:t>9: Test reagents should not be kept longer than a year and should be kept out of direct sunlight and heat?</a:t>
            </a:r>
          </a:p>
          <a:p>
            <a:pPr lvl="0"/>
            <a:endParaRPr lang="en-US" sz="3600" b="1" dirty="0"/>
          </a:p>
          <a:p>
            <a:pPr lvl="0"/>
            <a:r>
              <a:rPr lang="en-US" sz="3600" b="1" dirty="0"/>
              <a:t>         </a:t>
            </a:r>
            <a:endParaRPr lang="en-US" sz="2000" dirty="0"/>
          </a:p>
        </p:txBody>
      </p:sp>
    </p:spTree>
    <p:extLst>
      <p:ext uri="{BB962C8B-B14F-4D97-AF65-F5344CB8AC3E}">
        <p14:creationId xmlns:p14="http://schemas.microsoft.com/office/powerpoint/2010/main" val="3357012733"/>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458200" cy="2369880"/>
          </a:xfrm>
          <a:prstGeom prst="rect">
            <a:avLst/>
          </a:prstGeom>
        </p:spPr>
        <p:txBody>
          <a:bodyPr wrap="square">
            <a:spAutoFit/>
          </a:bodyPr>
          <a:lstStyle/>
          <a:p>
            <a:pPr lvl="0"/>
            <a:r>
              <a:rPr lang="en-US" sz="3600" b="1" dirty="0"/>
              <a:t>Answer 9: </a:t>
            </a:r>
            <a:r>
              <a:rPr lang="en-US" sz="4000" b="1" dirty="0">
                <a:solidFill>
                  <a:schemeClr val="accent2">
                    <a:lumMod val="60000"/>
                    <a:lumOff val="40000"/>
                  </a:schemeClr>
                </a:solidFill>
              </a:rPr>
              <a:t>TRUE</a:t>
            </a:r>
          </a:p>
          <a:p>
            <a:pPr lvl="0"/>
            <a:r>
              <a:rPr lang="en-US" sz="3600" b="1" dirty="0"/>
              <a:t>Reagents should be changed each year and removed from direct sunlight and heat.  </a:t>
            </a:r>
            <a:endParaRPr lang="en-US" dirty="0"/>
          </a:p>
        </p:txBody>
      </p:sp>
      <p:pic>
        <p:nvPicPr>
          <p:cNvPr id="3" name="Picture 2"/>
          <p:cNvPicPr>
            <a:picLocks noChangeAspect="1"/>
          </p:cNvPicPr>
          <p:nvPr/>
        </p:nvPicPr>
        <p:blipFill>
          <a:blip r:embed="rId2"/>
          <a:stretch>
            <a:fillRect/>
          </a:stretch>
        </p:blipFill>
        <p:spPr>
          <a:xfrm>
            <a:off x="5715000" y="3270476"/>
            <a:ext cx="2639797" cy="2786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1066800" y="3270476"/>
            <a:ext cx="3407959" cy="3407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2009424"/>
      </p:ext>
    </p:extLst>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81200"/>
            <a:ext cx="7010400" cy="1754326"/>
          </a:xfrm>
          <a:prstGeom prst="rect">
            <a:avLst/>
          </a:prstGeom>
        </p:spPr>
        <p:txBody>
          <a:bodyPr wrap="square">
            <a:spAutoFit/>
          </a:bodyPr>
          <a:lstStyle/>
          <a:p>
            <a:pPr lvl="0"/>
            <a:r>
              <a:rPr lang="en-US" sz="3600" b="1" dirty="0"/>
              <a:t>Question 10:  Is vacuuming recommended in an accidental fecal response procedure?</a:t>
            </a:r>
            <a:endParaRPr lang="en-US" sz="3600" b="1" dirty="0">
              <a:solidFill>
                <a:srgbClr val="00B0F0"/>
              </a:solidFill>
            </a:endParaRPr>
          </a:p>
        </p:txBody>
      </p:sp>
    </p:spTree>
    <p:extLst>
      <p:ext uri="{BB962C8B-B14F-4D97-AF65-F5344CB8AC3E}">
        <p14:creationId xmlns:p14="http://schemas.microsoft.com/office/powerpoint/2010/main" val="945996276"/>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347" y="121479"/>
            <a:ext cx="7765321" cy="1326321"/>
          </a:xfrm>
          <a:solidFill>
            <a:schemeClr val="tx2">
              <a:lumMod val="25000"/>
            </a:schemeClr>
          </a:solidFill>
          <a:ln w="76200">
            <a:solidFill>
              <a:schemeClr val="accent6">
                <a:lumMod val="75000"/>
              </a:schemeClr>
            </a:solidFill>
          </a:ln>
        </p:spPr>
        <p:txBody>
          <a:bodyPr/>
          <a:lstStyle/>
          <a:p>
            <a:r>
              <a:rPr lang="en-US" dirty="0">
                <a:solidFill>
                  <a:schemeClr val="accent2"/>
                </a:solidFill>
              </a:rPr>
              <a:t>Accidental Fecal Response (AFR)</a:t>
            </a:r>
          </a:p>
        </p:txBody>
      </p:sp>
      <p:sp>
        <p:nvSpPr>
          <p:cNvPr id="36867" name="Rectangle 3"/>
          <p:cNvSpPr>
            <a:spLocks noGrp="1" noChangeArrowheads="1"/>
          </p:cNvSpPr>
          <p:nvPr>
            <p:ph idx="1"/>
          </p:nvPr>
        </p:nvSpPr>
        <p:spPr>
          <a:xfrm>
            <a:off x="304800" y="1600200"/>
            <a:ext cx="6541957" cy="3207015"/>
          </a:xfrm>
          <a:solidFill>
            <a:schemeClr val="bg1"/>
          </a:solidFill>
        </p:spPr>
        <p:txBody>
          <a:bodyPr>
            <a:normAutofit lnSpcReduction="10000"/>
          </a:bodyPr>
          <a:lstStyle/>
          <a:p>
            <a:pPr marL="457200" lvl="1" indent="0">
              <a:buNone/>
            </a:pPr>
            <a:r>
              <a:rPr lang="en-US" sz="2800" dirty="0"/>
              <a:t>               Formed Stool</a:t>
            </a:r>
          </a:p>
          <a:p>
            <a:pPr lvl="1"/>
            <a:r>
              <a:rPr lang="en-US" sz="2800" dirty="0"/>
              <a:t>Raise the free available chlorine level to 2 ppm and ensure the pH is between 7.2 – 7.5</a:t>
            </a:r>
          </a:p>
          <a:p>
            <a:pPr lvl="1"/>
            <a:r>
              <a:rPr lang="en-US" sz="2800" dirty="0"/>
              <a:t>Maintain the chlorine concentration for at least 30 min. before re-opening the pool</a:t>
            </a:r>
          </a:p>
          <a:p>
            <a:pPr>
              <a:buFont typeface="Wingdings" pitchFamily="2" charset="2"/>
              <a:buNone/>
            </a:pPr>
            <a:endParaRPr lang="en-US" dirty="0"/>
          </a:p>
        </p:txBody>
      </p:sp>
      <p:pic>
        <p:nvPicPr>
          <p:cNvPr id="36868" name="Picture 4" descr="pool cleaner"/>
          <p:cNvPicPr>
            <a:picLocks noChangeAspect="1" noChangeArrowheads="1"/>
          </p:cNvPicPr>
          <p:nvPr/>
        </p:nvPicPr>
        <p:blipFill>
          <a:blip r:embed="rId2" cstate="print"/>
          <a:srcRect/>
          <a:stretch>
            <a:fillRect/>
          </a:stretch>
        </p:blipFill>
        <p:spPr bwMode="auto">
          <a:xfrm>
            <a:off x="1295400" y="4619982"/>
            <a:ext cx="1812589" cy="2114687"/>
          </a:xfrm>
          <a:prstGeom prst="rect">
            <a:avLst/>
          </a:prstGeom>
          <a:ln>
            <a:noFill/>
          </a:ln>
          <a:effectLst>
            <a:softEdge rad="112500"/>
          </a:effectLst>
        </p:spPr>
      </p:pic>
      <p:pic>
        <p:nvPicPr>
          <p:cNvPr id="2" name="Picture 1">
            <a:extLst>
              <a:ext uri="{FF2B5EF4-FFF2-40B4-BE49-F238E27FC236}">
                <a16:creationId xmlns:a16="http://schemas.microsoft.com/office/drawing/2014/main" id="{FEBF897A-70E8-4C0C-AF83-CAFA4162D8A9}"/>
              </a:ext>
            </a:extLst>
          </p:cNvPr>
          <p:cNvPicPr>
            <a:picLocks noChangeAspect="1"/>
          </p:cNvPicPr>
          <p:nvPr/>
        </p:nvPicPr>
        <p:blipFill>
          <a:blip r:embed="rId3"/>
          <a:stretch>
            <a:fillRect/>
          </a:stretch>
        </p:blipFill>
        <p:spPr>
          <a:xfrm>
            <a:off x="4795699" y="4621962"/>
            <a:ext cx="4348301" cy="2238017"/>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0"/>
            <a:ext cx="6248400" cy="7478970"/>
          </a:xfrm>
          <a:prstGeom prst="rect">
            <a:avLst/>
          </a:prstGeom>
        </p:spPr>
        <p:txBody>
          <a:bodyPr wrap="square">
            <a:spAutoFit/>
          </a:bodyPr>
          <a:lstStyle/>
          <a:p>
            <a:pPr lvl="0"/>
            <a:r>
              <a:rPr lang="en-US" sz="3600" b="1" dirty="0"/>
              <a:t>Answer 10:</a:t>
            </a:r>
          </a:p>
          <a:p>
            <a:pPr lvl="0"/>
            <a:endParaRPr lang="en-US" sz="3600" b="1" dirty="0">
              <a:solidFill>
                <a:srgbClr val="FFFF00"/>
              </a:solidFill>
            </a:endParaRPr>
          </a:p>
          <a:p>
            <a:pPr lvl="0"/>
            <a:r>
              <a:rPr lang="en-US" sz="2400" b="1" dirty="0">
                <a:solidFill>
                  <a:srgbClr val="FF0000"/>
                </a:solidFill>
              </a:rPr>
              <a:t>No.  </a:t>
            </a:r>
            <a:r>
              <a:rPr lang="en-US" sz="2400" b="1" dirty="0"/>
              <a:t>Per CDC guidance, vacuuming is not recommended. </a:t>
            </a:r>
          </a:p>
          <a:p>
            <a:pPr lvl="0"/>
            <a:r>
              <a:rPr lang="en-US" sz="2400" b="1" dirty="0"/>
              <a:t>1. Raise free available chlorine level to 20 ppm</a:t>
            </a:r>
          </a:p>
          <a:p>
            <a:pPr lvl="0"/>
            <a:r>
              <a:rPr lang="en-US" sz="2400" b="1" dirty="0"/>
              <a:t>2. Maintain pH between 7.2 – 7.5</a:t>
            </a:r>
          </a:p>
          <a:p>
            <a:pPr lvl="0"/>
            <a:r>
              <a:rPr lang="en-US" sz="2400" b="1" dirty="0"/>
              <a:t>3. Maintain chlorine level for 12 hours</a:t>
            </a:r>
          </a:p>
          <a:p>
            <a:pPr lvl="0"/>
            <a:r>
              <a:rPr lang="en-US" sz="2400" b="1" dirty="0"/>
              <a:t>4. Operate filtration system the entire disinfection time</a:t>
            </a:r>
          </a:p>
          <a:p>
            <a:pPr lvl="0"/>
            <a:r>
              <a:rPr lang="en-US" sz="2400" b="1" dirty="0"/>
              <a:t>5. Backwash filter after the full disinfection time-direct to waste and not back into pool</a:t>
            </a:r>
          </a:p>
          <a:p>
            <a:pPr lvl="0"/>
            <a:r>
              <a:rPr lang="en-US" sz="2400" b="1" dirty="0"/>
              <a:t>6. Return chlorine level to normal</a:t>
            </a:r>
          </a:p>
          <a:p>
            <a:pPr lvl="0"/>
            <a:r>
              <a:rPr lang="en-US" sz="2400" b="1" dirty="0"/>
              <a:t>7. Log the event and record the date, AFR type, and the chlorine level at time of event.</a:t>
            </a:r>
          </a:p>
          <a:p>
            <a:pPr lvl="0"/>
            <a:endParaRPr lang="en-US" sz="4800" b="1" dirty="0"/>
          </a:p>
        </p:txBody>
      </p:sp>
    </p:spTree>
    <p:extLst>
      <p:ext uri="{BB962C8B-B14F-4D97-AF65-F5344CB8AC3E}">
        <p14:creationId xmlns:p14="http://schemas.microsoft.com/office/powerpoint/2010/main" val="3782359802"/>
      </p:ext>
    </p:extLst>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133600"/>
            <a:ext cx="7086600" cy="1384995"/>
          </a:xfrm>
          <a:prstGeom prst="rect">
            <a:avLst/>
          </a:prstGeom>
          <a:noFill/>
        </p:spPr>
        <p:txBody>
          <a:bodyPr wrap="square" rtlCol="0">
            <a:spAutoFit/>
          </a:bodyPr>
          <a:lstStyle/>
          <a:p>
            <a:r>
              <a:rPr lang="en-US" sz="2800" b="1" dirty="0"/>
              <a:t>How long should someone wait to enter a pool or spa after experiencing </a:t>
            </a:r>
            <a:r>
              <a:rPr lang="en-US" sz="2800" b="1" dirty="0" err="1"/>
              <a:t>diarhhea</a:t>
            </a:r>
            <a:r>
              <a:rPr lang="en-US" sz="2800" b="1" dirty="0"/>
              <a:t>? </a:t>
            </a:r>
          </a:p>
        </p:txBody>
      </p:sp>
      <p:sp>
        <p:nvSpPr>
          <p:cNvPr id="4" name="Rectangle 3"/>
          <p:cNvSpPr/>
          <p:nvPr/>
        </p:nvSpPr>
        <p:spPr>
          <a:xfrm>
            <a:off x="1219200" y="990600"/>
            <a:ext cx="2980303" cy="646331"/>
          </a:xfrm>
          <a:prstGeom prst="rect">
            <a:avLst/>
          </a:prstGeom>
        </p:spPr>
        <p:txBody>
          <a:bodyPr wrap="none">
            <a:spAutoFit/>
          </a:bodyPr>
          <a:lstStyle/>
          <a:p>
            <a:pPr lvl="0"/>
            <a:r>
              <a:rPr lang="en-US" sz="3600" b="1" dirty="0"/>
              <a:t>Question 11:</a:t>
            </a:r>
          </a:p>
        </p:txBody>
      </p:sp>
    </p:spTree>
    <p:extLst>
      <p:ext uri="{BB962C8B-B14F-4D97-AF65-F5344CB8AC3E}">
        <p14:creationId xmlns:p14="http://schemas.microsoft.com/office/powerpoint/2010/main" val="1808760718"/>
      </p:ext>
    </p:extLst>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950B84-7691-4DE9-875E-84F2F247D522}"/>
              </a:ext>
            </a:extLst>
          </p:cNvPr>
          <p:cNvSpPr>
            <a:spLocks noGrp="1"/>
          </p:cNvSpPr>
          <p:nvPr>
            <p:ph type="title"/>
          </p:nvPr>
        </p:nvSpPr>
        <p:spPr/>
        <p:txBody>
          <a:bodyPr/>
          <a:lstStyle/>
          <a:p>
            <a:r>
              <a:rPr lang="en-US" dirty="0">
                <a:solidFill>
                  <a:schemeClr val="tx1"/>
                </a:solidFill>
              </a:rPr>
              <a:t>Answer 11:</a:t>
            </a:r>
          </a:p>
        </p:txBody>
      </p:sp>
      <p:sp>
        <p:nvSpPr>
          <p:cNvPr id="7" name="Content Placeholder 6">
            <a:extLst>
              <a:ext uri="{FF2B5EF4-FFF2-40B4-BE49-F238E27FC236}">
                <a16:creationId xmlns:a16="http://schemas.microsoft.com/office/drawing/2014/main" id="{AB228F73-5CD8-48B9-90D0-89E4C60A99C1}"/>
              </a:ext>
            </a:extLst>
          </p:cNvPr>
          <p:cNvSpPr>
            <a:spLocks noGrp="1"/>
          </p:cNvSpPr>
          <p:nvPr>
            <p:ph idx="1"/>
          </p:nvPr>
        </p:nvSpPr>
        <p:spPr/>
        <p:txBody>
          <a:bodyPr/>
          <a:lstStyle/>
          <a:p>
            <a:r>
              <a:rPr lang="en-US" sz="4000" dirty="0"/>
              <a:t>Do NOT enter the pool or spa for </a:t>
            </a:r>
            <a:r>
              <a:rPr lang="en-US" sz="4000" dirty="0">
                <a:solidFill>
                  <a:schemeClr val="accent5"/>
                </a:solidFill>
              </a:rPr>
              <a:t>TWO WEEKS </a:t>
            </a:r>
            <a:r>
              <a:rPr lang="en-US" sz="4000" dirty="0"/>
              <a:t>after having diarrhea.</a:t>
            </a:r>
          </a:p>
          <a:p>
            <a:endParaRPr lang="en-US" dirty="0"/>
          </a:p>
        </p:txBody>
      </p:sp>
    </p:spTree>
    <p:extLst>
      <p:ext uri="{BB962C8B-B14F-4D97-AF65-F5344CB8AC3E}">
        <p14:creationId xmlns:p14="http://schemas.microsoft.com/office/powerpoint/2010/main" val="395822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22B3-B0DB-4600-94E6-E0846FEDF6C6}"/>
              </a:ext>
            </a:extLst>
          </p:cNvPr>
          <p:cNvSpPr>
            <a:spLocks noGrp="1"/>
          </p:cNvSpPr>
          <p:nvPr>
            <p:ph type="title"/>
          </p:nvPr>
        </p:nvSpPr>
        <p:spPr/>
        <p:txBody>
          <a:bodyPr/>
          <a:lstStyle/>
          <a:p>
            <a:r>
              <a:rPr lang="en-US" dirty="0">
                <a:solidFill>
                  <a:schemeClr val="tx1"/>
                </a:solidFill>
              </a:rPr>
              <a:t>Question 12:  </a:t>
            </a:r>
          </a:p>
        </p:txBody>
      </p:sp>
      <p:sp>
        <p:nvSpPr>
          <p:cNvPr id="3" name="Content Placeholder 2">
            <a:extLst>
              <a:ext uri="{FF2B5EF4-FFF2-40B4-BE49-F238E27FC236}">
                <a16:creationId xmlns:a16="http://schemas.microsoft.com/office/drawing/2014/main" id="{008AFD66-2CC4-45AB-AAB7-BE6F40F71B48}"/>
              </a:ext>
            </a:extLst>
          </p:cNvPr>
          <p:cNvSpPr>
            <a:spLocks noGrp="1"/>
          </p:cNvSpPr>
          <p:nvPr>
            <p:ph idx="1"/>
          </p:nvPr>
        </p:nvSpPr>
        <p:spPr/>
        <p:txBody>
          <a:bodyPr>
            <a:normAutofit/>
          </a:bodyPr>
          <a:lstStyle/>
          <a:p>
            <a:r>
              <a:rPr lang="en-US" sz="3600" dirty="0"/>
              <a:t>What is the maximum temperature in Fahrenheit that a spa can be?</a:t>
            </a:r>
          </a:p>
        </p:txBody>
      </p:sp>
    </p:spTree>
    <p:extLst>
      <p:ext uri="{BB962C8B-B14F-4D97-AF65-F5344CB8AC3E}">
        <p14:creationId xmlns:p14="http://schemas.microsoft.com/office/powerpoint/2010/main" val="35024614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E41A-AF64-452B-B291-8988EC70B5B0}"/>
              </a:ext>
            </a:extLst>
          </p:cNvPr>
          <p:cNvSpPr>
            <a:spLocks noGrp="1"/>
          </p:cNvSpPr>
          <p:nvPr>
            <p:ph type="title"/>
          </p:nvPr>
        </p:nvSpPr>
        <p:spPr/>
        <p:txBody>
          <a:bodyPr/>
          <a:lstStyle/>
          <a:p>
            <a:r>
              <a:rPr lang="en-US" dirty="0">
                <a:solidFill>
                  <a:schemeClr val="tx1"/>
                </a:solidFill>
              </a:rPr>
              <a:t>Answer 12:</a:t>
            </a:r>
          </a:p>
        </p:txBody>
      </p:sp>
      <p:pic>
        <p:nvPicPr>
          <p:cNvPr id="5" name="Content Placeholder 4" descr="A picture containing text, scoreboard, grill&#10;&#10;Description automatically generated">
            <a:extLst>
              <a:ext uri="{FF2B5EF4-FFF2-40B4-BE49-F238E27FC236}">
                <a16:creationId xmlns:a16="http://schemas.microsoft.com/office/drawing/2014/main" id="{86764AEE-3167-4CC3-BF35-41F8C0C2E8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1" y="1930400"/>
            <a:ext cx="6096000" cy="3708399"/>
          </a:xfrm>
        </p:spPr>
      </p:pic>
    </p:spTree>
    <p:extLst>
      <p:ext uri="{BB962C8B-B14F-4D97-AF65-F5344CB8AC3E}">
        <p14:creationId xmlns:p14="http://schemas.microsoft.com/office/powerpoint/2010/main" val="23223957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38CD-A66E-40CA-9C79-C0C39CDD3365}"/>
              </a:ext>
            </a:extLst>
          </p:cNvPr>
          <p:cNvSpPr>
            <a:spLocks noGrp="1"/>
          </p:cNvSpPr>
          <p:nvPr>
            <p:ph type="title"/>
          </p:nvPr>
        </p:nvSpPr>
        <p:spPr/>
        <p:txBody>
          <a:bodyPr/>
          <a:lstStyle/>
          <a:p>
            <a:r>
              <a:rPr lang="en-US" dirty="0">
                <a:solidFill>
                  <a:schemeClr val="tx1"/>
                </a:solidFill>
              </a:rPr>
              <a:t>Question 13:</a:t>
            </a:r>
          </a:p>
        </p:txBody>
      </p:sp>
      <p:sp>
        <p:nvSpPr>
          <p:cNvPr id="3" name="Content Placeholder 2">
            <a:extLst>
              <a:ext uri="{FF2B5EF4-FFF2-40B4-BE49-F238E27FC236}">
                <a16:creationId xmlns:a16="http://schemas.microsoft.com/office/drawing/2014/main" id="{AA4F92F1-E466-401E-A068-C3C8479E77D7}"/>
              </a:ext>
            </a:extLst>
          </p:cNvPr>
          <p:cNvSpPr>
            <a:spLocks noGrp="1"/>
          </p:cNvSpPr>
          <p:nvPr>
            <p:ph idx="1"/>
          </p:nvPr>
        </p:nvSpPr>
        <p:spPr/>
        <p:txBody>
          <a:bodyPr>
            <a:normAutofit/>
          </a:bodyPr>
          <a:lstStyle/>
          <a:p>
            <a:r>
              <a:rPr lang="en-US" sz="4000" dirty="0"/>
              <a:t>Should you mix stabilized and un-stabilized chlorine and should they should stored near each other?</a:t>
            </a:r>
          </a:p>
        </p:txBody>
      </p:sp>
    </p:spTree>
    <p:extLst>
      <p:ext uri="{BB962C8B-B14F-4D97-AF65-F5344CB8AC3E}">
        <p14:creationId xmlns:p14="http://schemas.microsoft.com/office/powerpoint/2010/main" val="35173130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26CA-C36C-4030-93F0-9CCBAB00024D}"/>
              </a:ext>
            </a:extLst>
          </p:cNvPr>
          <p:cNvSpPr>
            <a:spLocks noGrp="1"/>
          </p:cNvSpPr>
          <p:nvPr>
            <p:ph type="title"/>
          </p:nvPr>
        </p:nvSpPr>
        <p:spPr/>
        <p:txBody>
          <a:bodyPr/>
          <a:lstStyle/>
          <a:p>
            <a:r>
              <a:rPr lang="en-US" dirty="0">
                <a:solidFill>
                  <a:schemeClr val="tx1"/>
                </a:solidFill>
              </a:rPr>
              <a:t>Answer 13:</a:t>
            </a:r>
          </a:p>
        </p:txBody>
      </p:sp>
      <p:sp>
        <p:nvSpPr>
          <p:cNvPr id="3" name="Content Placeholder 2">
            <a:extLst>
              <a:ext uri="{FF2B5EF4-FFF2-40B4-BE49-F238E27FC236}">
                <a16:creationId xmlns:a16="http://schemas.microsoft.com/office/drawing/2014/main" id="{9438B45A-F31D-4BA0-9687-E7AAB83B8072}"/>
              </a:ext>
            </a:extLst>
          </p:cNvPr>
          <p:cNvSpPr>
            <a:spLocks noGrp="1"/>
          </p:cNvSpPr>
          <p:nvPr>
            <p:ph idx="1"/>
          </p:nvPr>
        </p:nvSpPr>
        <p:spPr/>
        <p:txBody>
          <a:bodyPr>
            <a:normAutofit/>
          </a:bodyPr>
          <a:lstStyle/>
          <a:p>
            <a:r>
              <a:rPr lang="en-US" sz="3200" dirty="0">
                <a:solidFill>
                  <a:srgbClr val="FF0000"/>
                </a:solidFill>
              </a:rPr>
              <a:t>DO NOT MIX stabilized and un-stabilized chlorine, they should not be stored near each other.</a:t>
            </a:r>
          </a:p>
        </p:txBody>
      </p:sp>
      <p:pic>
        <p:nvPicPr>
          <p:cNvPr id="4" name="Picture 3">
            <a:extLst>
              <a:ext uri="{FF2B5EF4-FFF2-40B4-BE49-F238E27FC236}">
                <a16:creationId xmlns:a16="http://schemas.microsoft.com/office/drawing/2014/main" id="{9E70889C-3DB1-4FFF-883F-F6BAA7B21E54}"/>
              </a:ext>
            </a:extLst>
          </p:cNvPr>
          <p:cNvPicPr>
            <a:picLocks noChangeAspect="1"/>
          </p:cNvPicPr>
          <p:nvPr/>
        </p:nvPicPr>
        <p:blipFill>
          <a:blip r:embed="rId2"/>
          <a:stretch>
            <a:fillRect/>
          </a:stretch>
        </p:blipFill>
        <p:spPr>
          <a:xfrm>
            <a:off x="2231888" y="4100976"/>
            <a:ext cx="3103133" cy="2633700"/>
          </a:xfrm>
          <a:prstGeom prst="rect">
            <a:avLst/>
          </a:prstGeom>
        </p:spPr>
      </p:pic>
    </p:spTree>
    <p:extLst>
      <p:ext uri="{BB962C8B-B14F-4D97-AF65-F5344CB8AC3E}">
        <p14:creationId xmlns:p14="http://schemas.microsoft.com/office/powerpoint/2010/main" val="28903460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2B1F-5B73-4884-B7B3-FB65797AA0B2}"/>
              </a:ext>
            </a:extLst>
          </p:cNvPr>
          <p:cNvSpPr>
            <a:spLocks noGrp="1"/>
          </p:cNvSpPr>
          <p:nvPr>
            <p:ph type="title"/>
          </p:nvPr>
        </p:nvSpPr>
        <p:spPr/>
        <p:txBody>
          <a:bodyPr/>
          <a:lstStyle/>
          <a:p>
            <a:r>
              <a:rPr lang="en-US" dirty="0">
                <a:solidFill>
                  <a:schemeClr val="tx1"/>
                </a:solidFill>
              </a:rPr>
              <a:t>Question 14: </a:t>
            </a:r>
          </a:p>
        </p:txBody>
      </p:sp>
      <p:sp>
        <p:nvSpPr>
          <p:cNvPr id="3" name="Content Placeholder 2">
            <a:extLst>
              <a:ext uri="{FF2B5EF4-FFF2-40B4-BE49-F238E27FC236}">
                <a16:creationId xmlns:a16="http://schemas.microsoft.com/office/drawing/2014/main" id="{60976F9E-AD02-4792-A15F-4F91BE909279}"/>
              </a:ext>
            </a:extLst>
          </p:cNvPr>
          <p:cNvSpPr>
            <a:spLocks noGrp="1"/>
          </p:cNvSpPr>
          <p:nvPr>
            <p:ph idx="1"/>
          </p:nvPr>
        </p:nvSpPr>
        <p:spPr/>
        <p:txBody>
          <a:bodyPr/>
          <a:lstStyle/>
          <a:p>
            <a:r>
              <a:rPr lang="en-US" sz="4000" dirty="0"/>
              <a:t>How would you best describe “water clarity?”</a:t>
            </a:r>
          </a:p>
          <a:p>
            <a:endParaRPr lang="en-US" dirty="0"/>
          </a:p>
        </p:txBody>
      </p:sp>
    </p:spTree>
    <p:extLst>
      <p:ext uri="{BB962C8B-B14F-4D97-AF65-F5344CB8AC3E}">
        <p14:creationId xmlns:p14="http://schemas.microsoft.com/office/powerpoint/2010/main" val="14784981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C812-AE50-4632-BC18-41B1CAFB2F4A}"/>
              </a:ext>
            </a:extLst>
          </p:cNvPr>
          <p:cNvSpPr>
            <a:spLocks noGrp="1"/>
          </p:cNvSpPr>
          <p:nvPr>
            <p:ph type="title"/>
          </p:nvPr>
        </p:nvSpPr>
        <p:spPr/>
        <p:txBody>
          <a:bodyPr/>
          <a:lstStyle/>
          <a:p>
            <a:r>
              <a:rPr lang="en-US" dirty="0">
                <a:solidFill>
                  <a:schemeClr val="tx1"/>
                </a:solidFill>
              </a:rPr>
              <a:t>Answer 14:</a:t>
            </a:r>
          </a:p>
        </p:txBody>
      </p:sp>
      <p:sp>
        <p:nvSpPr>
          <p:cNvPr id="3" name="Content Placeholder 2">
            <a:extLst>
              <a:ext uri="{FF2B5EF4-FFF2-40B4-BE49-F238E27FC236}">
                <a16:creationId xmlns:a16="http://schemas.microsoft.com/office/drawing/2014/main" id="{14FD6C46-BCA1-4372-86A7-B59E14AA560C}"/>
              </a:ext>
            </a:extLst>
          </p:cNvPr>
          <p:cNvSpPr>
            <a:spLocks noGrp="1"/>
          </p:cNvSpPr>
          <p:nvPr>
            <p:ph idx="1"/>
          </p:nvPr>
        </p:nvSpPr>
        <p:spPr/>
        <p:txBody>
          <a:bodyPr/>
          <a:lstStyle/>
          <a:p>
            <a:r>
              <a:rPr lang="en-US" sz="2800" dirty="0"/>
              <a:t>Water clarity shall be sufficient such that an eight-inch black disk on the floor at the deepest part of the pool can be clearly and immediately seen by an observer on the water surface above the disk or by someone standing on the deck closest to the disk.</a:t>
            </a:r>
          </a:p>
          <a:p>
            <a:endParaRPr lang="en-US" dirty="0"/>
          </a:p>
        </p:txBody>
      </p:sp>
    </p:spTree>
    <p:extLst>
      <p:ext uri="{BB962C8B-B14F-4D97-AF65-F5344CB8AC3E}">
        <p14:creationId xmlns:p14="http://schemas.microsoft.com/office/powerpoint/2010/main" val="11454467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6C58-7518-4B77-9ED9-B62B721B5022}"/>
              </a:ext>
            </a:extLst>
          </p:cNvPr>
          <p:cNvSpPr>
            <a:spLocks noGrp="1"/>
          </p:cNvSpPr>
          <p:nvPr>
            <p:ph type="title"/>
          </p:nvPr>
        </p:nvSpPr>
        <p:spPr/>
        <p:txBody>
          <a:bodyPr/>
          <a:lstStyle/>
          <a:p>
            <a:r>
              <a:rPr lang="en-US" dirty="0">
                <a:solidFill>
                  <a:schemeClr val="tx1"/>
                </a:solidFill>
              </a:rPr>
              <a:t>Question 15:</a:t>
            </a:r>
          </a:p>
        </p:txBody>
      </p:sp>
      <p:sp>
        <p:nvSpPr>
          <p:cNvPr id="3" name="Content Placeholder 2">
            <a:extLst>
              <a:ext uri="{FF2B5EF4-FFF2-40B4-BE49-F238E27FC236}">
                <a16:creationId xmlns:a16="http://schemas.microsoft.com/office/drawing/2014/main" id="{4A9FB2FB-D74E-4155-85A5-AE9189BC96A4}"/>
              </a:ext>
            </a:extLst>
          </p:cNvPr>
          <p:cNvSpPr>
            <a:spLocks noGrp="1"/>
          </p:cNvSpPr>
          <p:nvPr>
            <p:ph idx="1"/>
          </p:nvPr>
        </p:nvSpPr>
        <p:spPr/>
        <p:txBody>
          <a:bodyPr>
            <a:normAutofit/>
          </a:bodyPr>
          <a:lstStyle/>
          <a:p>
            <a:r>
              <a:rPr lang="en-US" sz="4000" dirty="0"/>
              <a:t>How should pools be kept when not in use for extended periods of time?</a:t>
            </a:r>
          </a:p>
        </p:txBody>
      </p:sp>
    </p:spTree>
    <p:extLst>
      <p:ext uri="{BB962C8B-B14F-4D97-AF65-F5344CB8AC3E}">
        <p14:creationId xmlns:p14="http://schemas.microsoft.com/office/powerpoint/2010/main" val="66783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32841" y="197608"/>
            <a:ext cx="8701609" cy="1326321"/>
          </a:xfrm>
          <a:solidFill>
            <a:schemeClr val="tx2">
              <a:lumMod val="25000"/>
            </a:schemeClr>
          </a:solidFill>
          <a:ln w="76200">
            <a:solidFill>
              <a:schemeClr val="accent6">
                <a:lumMod val="75000"/>
              </a:schemeClr>
            </a:solidFill>
          </a:ln>
        </p:spPr>
        <p:txBody>
          <a:bodyPr/>
          <a:lstStyle/>
          <a:p>
            <a:r>
              <a:rPr lang="en-US" dirty="0"/>
              <a:t> </a:t>
            </a:r>
            <a:r>
              <a:rPr lang="en-US" dirty="0">
                <a:solidFill>
                  <a:schemeClr val="accent2"/>
                </a:solidFill>
              </a:rPr>
              <a:t>Accidental Fecal Response (AFR)</a:t>
            </a:r>
          </a:p>
        </p:txBody>
      </p:sp>
      <p:sp>
        <p:nvSpPr>
          <p:cNvPr id="37891" name="Rectangle 3"/>
          <p:cNvSpPr>
            <a:spLocks noGrp="1" noChangeArrowheads="1"/>
          </p:cNvSpPr>
          <p:nvPr>
            <p:ph idx="1"/>
          </p:nvPr>
        </p:nvSpPr>
        <p:spPr>
          <a:xfrm>
            <a:off x="0" y="1524071"/>
            <a:ext cx="7086600" cy="5867329"/>
          </a:xfrm>
          <a:solidFill>
            <a:schemeClr val="bg1"/>
          </a:solidFill>
        </p:spPr>
        <p:txBody>
          <a:bodyPr>
            <a:noAutofit/>
          </a:bodyPr>
          <a:lstStyle/>
          <a:p>
            <a:pPr marL="0" indent="0">
              <a:buNone/>
            </a:pPr>
            <a:r>
              <a:rPr lang="en-US" sz="2800" dirty="0"/>
              <a:t>                       </a:t>
            </a:r>
            <a:r>
              <a:rPr lang="en-US" sz="2800" dirty="0">
                <a:solidFill>
                  <a:schemeClr val="tx1"/>
                </a:solidFill>
              </a:rPr>
              <a:t>Diarrheal Discharge</a:t>
            </a:r>
          </a:p>
          <a:p>
            <a:pPr lvl="1"/>
            <a:r>
              <a:rPr lang="en-US" sz="2400" dirty="0">
                <a:solidFill>
                  <a:schemeClr val="tx1"/>
                </a:solidFill>
              </a:rPr>
              <a:t>Raise free available chlorine level to 20 ppm</a:t>
            </a:r>
          </a:p>
          <a:p>
            <a:pPr lvl="1"/>
            <a:r>
              <a:rPr lang="en-US" sz="2400" dirty="0">
                <a:solidFill>
                  <a:schemeClr val="tx1"/>
                </a:solidFill>
              </a:rPr>
              <a:t>Maintain pH between 7.2 – 7.5</a:t>
            </a:r>
          </a:p>
          <a:p>
            <a:pPr lvl="1"/>
            <a:r>
              <a:rPr lang="en-US" sz="2400" i="1" u="sng" dirty="0">
                <a:solidFill>
                  <a:schemeClr val="tx1"/>
                </a:solidFill>
              </a:rPr>
              <a:t>Maintain chlorine level for 12 hours</a:t>
            </a:r>
          </a:p>
          <a:p>
            <a:pPr lvl="1"/>
            <a:r>
              <a:rPr lang="en-US" sz="2400" dirty="0">
                <a:solidFill>
                  <a:schemeClr val="tx1"/>
                </a:solidFill>
              </a:rPr>
              <a:t>Operate filtration system the entire disinfection time</a:t>
            </a:r>
          </a:p>
          <a:p>
            <a:pPr lvl="1"/>
            <a:r>
              <a:rPr lang="en-US" sz="2400" dirty="0">
                <a:solidFill>
                  <a:schemeClr val="tx1"/>
                </a:solidFill>
              </a:rPr>
              <a:t>Backwash filter after the full disinfection time-direct to waste and not back into pool</a:t>
            </a:r>
          </a:p>
          <a:p>
            <a:pPr lvl="1"/>
            <a:r>
              <a:rPr lang="en-US" sz="2400" dirty="0">
                <a:solidFill>
                  <a:schemeClr val="tx1"/>
                </a:solidFill>
              </a:rPr>
              <a:t>Return chlorine level to normal</a:t>
            </a:r>
          </a:p>
          <a:p>
            <a:pPr lvl="1"/>
            <a:r>
              <a:rPr lang="en-US" sz="2400" dirty="0">
                <a:solidFill>
                  <a:schemeClr val="tx1"/>
                </a:solidFill>
              </a:rPr>
              <a:t>Log the event and record the date, AFR type, and the chlorine level at time of event    </a:t>
            </a:r>
            <a:r>
              <a:rPr lang="en-US" sz="1800" dirty="0">
                <a:solidFill>
                  <a:schemeClr val="tx1"/>
                </a:solidFill>
              </a:rPr>
              <a:t>CDC..RECOMMENDATION</a:t>
            </a:r>
            <a:endParaRPr lang="en-US" sz="2000" dirty="0">
              <a:solidFill>
                <a:schemeClr val="tx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8E609F2A-322B-44A2-95EF-51D6D64AD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156" y="2867024"/>
            <a:ext cx="3124200" cy="1628775"/>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Rot="1" noChangeArrowheads="1"/>
          </p:cNvSpPr>
          <p:nvPr>
            <p:ph idx="1"/>
          </p:nvPr>
        </p:nvSpPr>
        <p:spPr>
          <a:xfrm>
            <a:off x="0" y="2215960"/>
            <a:ext cx="7391400" cy="2892784"/>
          </a:xfrm>
        </p:spPr>
        <p:txBody>
          <a:bodyPr>
            <a:normAutofit/>
          </a:bodyPr>
          <a:lstStyle/>
          <a:p>
            <a:pPr>
              <a:lnSpc>
                <a:spcPct val="90000"/>
              </a:lnSpc>
            </a:pPr>
            <a:r>
              <a:rPr lang="en-US" sz="2800" dirty="0">
                <a:solidFill>
                  <a:schemeClr val="tx1"/>
                </a:solidFill>
              </a:rPr>
              <a:t>For pools not in use for extended periods of time, clarity should be maintained, algae growth prevented, and </a:t>
            </a:r>
            <a:r>
              <a:rPr lang="en-US" sz="2800" dirty="0">
                <a:solidFill>
                  <a:srgbClr val="FF0000"/>
                </a:solidFill>
              </a:rPr>
              <a:t>no</a:t>
            </a:r>
            <a:r>
              <a:rPr lang="en-US" sz="2800" dirty="0">
                <a:solidFill>
                  <a:schemeClr val="tx1"/>
                </a:solidFill>
              </a:rPr>
              <a:t> objectionable odors, insect breeding conditions, or other nuisance or safety hazard shall be present.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264" y="91453"/>
            <a:ext cx="3014643" cy="2240735"/>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6732" y="4643129"/>
            <a:ext cx="3179064" cy="2111098"/>
          </a:xfrm>
          <a:prstGeom prst="rect">
            <a:avLst/>
          </a:prstGeom>
          <a:ln>
            <a:noFill/>
          </a:ln>
          <a:effectLst>
            <a:softEdge rad="112500"/>
          </a:effectLst>
        </p:spPr>
      </p:pic>
      <p:sp>
        <p:nvSpPr>
          <p:cNvPr id="5" name="Title 4">
            <a:extLst>
              <a:ext uri="{FF2B5EF4-FFF2-40B4-BE49-F238E27FC236}">
                <a16:creationId xmlns:a16="http://schemas.microsoft.com/office/drawing/2014/main" id="{2D9FE2EE-7873-464E-BBC7-6A65AA9A1E16}"/>
              </a:ext>
            </a:extLst>
          </p:cNvPr>
          <p:cNvSpPr>
            <a:spLocks noGrp="1"/>
          </p:cNvSpPr>
          <p:nvPr>
            <p:ph type="title"/>
          </p:nvPr>
        </p:nvSpPr>
        <p:spPr>
          <a:xfrm>
            <a:off x="533400" y="147927"/>
            <a:ext cx="6347713" cy="1320800"/>
          </a:xfrm>
        </p:spPr>
        <p:txBody>
          <a:bodyPr/>
          <a:lstStyle/>
          <a:p>
            <a:r>
              <a:rPr lang="en-US" dirty="0">
                <a:solidFill>
                  <a:schemeClr val="tx1"/>
                </a:solidFill>
              </a:rPr>
              <a:t>Answer 15:</a:t>
            </a:r>
          </a:p>
        </p:txBody>
      </p:sp>
    </p:spTree>
    <p:extLst>
      <p:ext uri="{BB962C8B-B14F-4D97-AF65-F5344CB8AC3E}">
        <p14:creationId xmlns:p14="http://schemas.microsoft.com/office/powerpoint/2010/main" val="13103274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24008" y="966783"/>
            <a:ext cx="6934381" cy="1293028"/>
          </a:xfrm>
        </p:spPr>
        <p:txBody>
          <a:bodyPr>
            <a:noAutofit/>
          </a:bodyPr>
          <a:lstStyle/>
          <a:p>
            <a:pPr>
              <a:lnSpc>
                <a:spcPct val="100000"/>
              </a:lnSpc>
            </a:pPr>
            <a:br>
              <a:rPr lang="en-US" sz="3200" b="1" dirty="0"/>
            </a:br>
            <a:endParaRPr lang="en-US" sz="3200" b="1" dirty="0"/>
          </a:p>
        </p:txBody>
      </p:sp>
      <p:sp>
        <p:nvSpPr>
          <p:cNvPr id="64515" name="Rectangle 3"/>
          <p:cNvSpPr>
            <a:spLocks noGrp="1" noChangeArrowheads="1"/>
          </p:cNvSpPr>
          <p:nvPr>
            <p:ph idx="1"/>
          </p:nvPr>
        </p:nvSpPr>
        <p:spPr>
          <a:xfrm>
            <a:off x="-685800" y="873923"/>
            <a:ext cx="8686800" cy="2888672"/>
          </a:xfrm>
        </p:spPr>
        <p:txBody>
          <a:bodyPr/>
          <a:lstStyle/>
          <a:p>
            <a:pPr marL="0" indent="0" algn="ctr">
              <a:buNone/>
            </a:pPr>
            <a:r>
              <a:rPr lang="en-US" sz="3600" b="1" dirty="0">
                <a:solidFill>
                  <a:srgbClr val="0070C0"/>
                </a:solidFill>
              </a:rPr>
              <a:t>Please do not leave without your Training Certificate </a:t>
            </a:r>
          </a:p>
          <a:p>
            <a:pPr marL="0" indent="0" algn="ctr">
              <a:buNone/>
            </a:pPr>
            <a:r>
              <a:rPr lang="en-US" sz="3600" b="1" dirty="0"/>
              <a:t>Any final questions? </a:t>
            </a:r>
          </a:p>
        </p:txBody>
      </p:sp>
      <p:pic>
        <p:nvPicPr>
          <p:cNvPr id="64517" name="Picture 5" descr="MCj04344110000[1]"/>
          <p:cNvPicPr>
            <a:picLocks noChangeAspect="1" noChangeArrowheads="1"/>
          </p:cNvPicPr>
          <p:nvPr/>
        </p:nvPicPr>
        <p:blipFill>
          <a:blip r:embed="rId3" cstate="print"/>
          <a:srcRect/>
          <a:stretch>
            <a:fillRect/>
          </a:stretch>
        </p:blipFill>
        <p:spPr bwMode="auto">
          <a:xfrm>
            <a:off x="6096000" y="3352800"/>
            <a:ext cx="2373560" cy="2373560"/>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447800" y="2891057"/>
            <a:ext cx="4648200" cy="3486149"/>
          </a:xfrm>
          <a:prstGeom prst="rect">
            <a:avLst/>
          </a:prstGeom>
          <a:ln>
            <a:noFill/>
          </a:ln>
          <a:effectLst>
            <a:softEdge rad="112500"/>
          </a:effectLst>
        </p:spPr>
      </p:pic>
      <p:sp>
        <p:nvSpPr>
          <p:cNvPr id="3" name="Rectangle 2"/>
          <p:cNvSpPr/>
          <p:nvPr/>
        </p:nvSpPr>
        <p:spPr>
          <a:xfrm>
            <a:off x="2813957" y="4283980"/>
            <a:ext cx="1981200" cy="31431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Dak Prescott #4</a:t>
            </a:r>
          </a:p>
        </p:txBody>
      </p:sp>
    </p:spTree>
    <p:extLst>
      <p:ext uri="{BB962C8B-B14F-4D97-AF65-F5344CB8AC3E}">
        <p14:creationId xmlns:p14="http://schemas.microsoft.com/office/powerpoint/2010/main" val="28996575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304800" y="1295400"/>
            <a:ext cx="8458200" cy="4191000"/>
          </a:xfrm>
        </p:spPr>
        <p:txBody>
          <a:bodyPr/>
          <a:lstStyle/>
          <a:p>
            <a:pPr eaLnBrk="1" fontAlgn="auto" hangingPunct="1">
              <a:lnSpc>
                <a:spcPct val="90000"/>
              </a:lnSpc>
              <a:spcAft>
                <a:spcPts val="0"/>
              </a:spcAft>
              <a:buFont typeface="Arial"/>
              <a:buChar char="•"/>
              <a:defRPr/>
            </a:pPr>
            <a:r>
              <a:rPr lang="en-US" sz="2400" b="1" dirty="0">
                <a:solidFill>
                  <a:schemeClr val="tx1"/>
                </a:solidFill>
                <a:latin typeface="+mj-lt"/>
              </a:rPr>
              <a:t>REMEMBER-</a:t>
            </a:r>
            <a:r>
              <a:rPr lang="en-US" sz="3200" b="1" dirty="0">
                <a:solidFill>
                  <a:schemeClr val="tx1"/>
                </a:solidFill>
                <a:latin typeface="+mj-lt"/>
              </a:rPr>
              <a:t>all requirements are taken from the:</a:t>
            </a:r>
          </a:p>
          <a:p>
            <a:pPr marL="0" indent="0" eaLnBrk="1" fontAlgn="auto" hangingPunct="1">
              <a:lnSpc>
                <a:spcPct val="90000"/>
              </a:lnSpc>
              <a:spcAft>
                <a:spcPts val="0"/>
              </a:spcAft>
              <a:buFont typeface="Arial" panose="020B0604020202020204" pitchFamily="34" charset="0"/>
              <a:buNone/>
              <a:defRPr/>
            </a:pPr>
            <a:endParaRPr lang="en-US" sz="3600" b="1" dirty="0">
              <a:solidFill>
                <a:schemeClr val="tx1"/>
              </a:solidFill>
              <a:latin typeface="+mj-lt"/>
            </a:endParaRPr>
          </a:p>
          <a:p>
            <a:pPr eaLnBrk="1" fontAlgn="auto" hangingPunct="1">
              <a:lnSpc>
                <a:spcPct val="90000"/>
              </a:lnSpc>
              <a:spcAft>
                <a:spcPts val="0"/>
              </a:spcAft>
              <a:buFont typeface="Arial"/>
              <a:buChar char="•"/>
              <a:defRPr/>
            </a:pPr>
            <a:r>
              <a:rPr lang="en-US" sz="2800" b="1" dirty="0">
                <a:solidFill>
                  <a:schemeClr val="tx1"/>
                </a:solidFill>
              </a:rPr>
              <a:t>TAC or “Texas Administrative Code” TITLE 25 Part I Chapter 265 Subchapter L – Standards for Public Pools and Spas </a:t>
            </a:r>
            <a:r>
              <a:rPr lang="en-US" sz="2800" b="1" dirty="0">
                <a:solidFill>
                  <a:schemeClr val="tx1"/>
                </a:solidFill>
                <a:cs typeface="Tahoma" pitchFamily="34" charset="0"/>
              </a:rPr>
              <a:t>§265.181-§265.208</a:t>
            </a:r>
            <a:endParaRPr lang="en-US" sz="2800" b="1" dirty="0">
              <a:solidFill>
                <a:schemeClr val="tx1"/>
              </a:solidFill>
            </a:endParaRPr>
          </a:p>
          <a:p>
            <a:pPr eaLnBrk="1" fontAlgn="auto" hangingPunct="1">
              <a:lnSpc>
                <a:spcPct val="90000"/>
              </a:lnSpc>
              <a:spcAft>
                <a:spcPts val="0"/>
              </a:spcAft>
              <a:buFont typeface="Arial"/>
              <a:buChar char="•"/>
              <a:defRPr/>
            </a:pPr>
            <a:endParaRPr lang="en-US" sz="2400" b="1" dirty="0">
              <a:solidFill>
                <a:schemeClr val="tx1"/>
              </a:solidFill>
            </a:endParaRPr>
          </a:p>
          <a:p>
            <a:pPr eaLnBrk="1" fontAlgn="auto" hangingPunct="1">
              <a:lnSpc>
                <a:spcPct val="90000"/>
              </a:lnSpc>
              <a:spcAft>
                <a:spcPts val="0"/>
              </a:spcAft>
              <a:buFont typeface="Arial"/>
              <a:buChar char="•"/>
              <a:defRPr/>
            </a:pPr>
            <a:r>
              <a:rPr lang="en-US" sz="4000" b="1" dirty="0">
                <a:solidFill>
                  <a:schemeClr val="tx1"/>
                </a:solidFill>
              </a:rPr>
              <a:t>Go to </a:t>
            </a:r>
            <a:r>
              <a:rPr lang="en-US" sz="4000" b="1" dirty="0">
                <a:solidFill>
                  <a:srgbClr val="0070C0"/>
                </a:solidFill>
                <a:hlinkClick r:id="rId2">
                  <a:extLst>
                    <a:ext uri="{A12FA001-AC4F-418D-AE19-62706E023703}">
                      <ahyp:hlinkClr xmlns:ahyp="http://schemas.microsoft.com/office/drawing/2018/hyperlinkcolor" val="tx"/>
                    </a:ext>
                  </a:extLst>
                </a:hlinkClick>
              </a:rPr>
              <a:t>www.dshs.state.tx.us</a:t>
            </a:r>
            <a:r>
              <a:rPr lang="en-US" sz="4000" b="1" dirty="0">
                <a:solidFill>
                  <a:srgbClr val="0070C0"/>
                </a:solidFill>
              </a:rPr>
              <a:t> </a:t>
            </a:r>
          </a:p>
        </p:txBody>
      </p:sp>
      <p:sp>
        <p:nvSpPr>
          <p:cNvPr id="2" name="TextBox 1">
            <a:extLst>
              <a:ext uri="{FF2B5EF4-FFF2-40B4-BE49-F238E27FC236}">
                <a16:creationId xmlns:a16="http://schemas.microsoft.com/office/drawing/2014/main" id="{6B583C75-AC5B-4DE5-AACE-CA16EE389F8A}"/>
              </a:ext>
            </a:extLst>
          </p:cNvPr>
          <p:cNvSpPr txBox="1"/>
          <p:nvPr/>
        </p:nvSpPr>
        <p:spPr>
          <a:xfrm>
            <a:off x="3505200" y="228600"/>
            <a:ext cx="3048000" cy="523220"/>
          </a:xfrm>
          <a:prstGeom prst="rect">
            <a:avLst/>
          </a:prstGeom>
          <a:noFill/>
        </p:spPr>
        <p:txBody>
          <a:bodyPr wrap="square" rtlCol="0">
            <a:spAutoFit/>
          </a:bodyPr>
          <a:lstStyle/>
          <a:p>
            <a:r>
              <a:rPr lang="en-US" sz="2800" dirty="0">
                <a:solidFill>
                  <a:schemeClr val="accent2"/>
                </a:solidFill>
              </a:rPr>
              <a:t>GUIDANCE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3207" y="152400"/>
            <a:ext cx="8229600" cy="1326321"/>
          </a:xfrm>
          <a:solidFill>
            <a:schemeClr val="tx2">
              <a:lumMod val="25000"/>
            </a:schemeClr>
          </a:solidFill>
          <a:ln w="57150">
            <a:solidFill>
              <a:srgbClr val="FF0000"/>
            </a:solidFill>
          </a:ln>
        </p:spPr>
        <p:txBody>
          <a:bodyPr/>
          <a:lstStyle/>
          <a:p>
            <a:r>
              <a:rPr lang="en-US" dirty="0"/>
              <a:t>                  </a:t>
            </a:r>
            <a:r>
              <a:rPr lang="en-US" dirty="0">
                <a:solidFill>
                  <a:schemeClr val="accent2"/>
                </a:solidFill>
              </a:rPr>
              <a:t>Blood &amp; Vomit</a:t>
            </a:r>
          </a:p>
        </p:txBody>
      </p:sp>
      <p:sp>
        <p:nvSpPr>
          <p:cNvPr id="50179" name="Rectangle 3"/>
          <p:cNvSpPr>
            <a:spLocks noGrp="1" noChangeArrowheads="1"/>
          </p:cNvSpPr>
          <p:nvPr>
            <p:ph idx="1"/>
          </p:nvPr>
        </p:nvSpPr>
        <p:spPr>
          <a:xfrm>
            <a:off x="457969" y="1752600"/>
            <a:ext cx="6095231" cy="4038599"/>
          </a:xfrm>
          <a:solidFill>
            <a:schemeClr val="bg1"/>
          </a:solidFill>
        </p:spPr>
        <p:txBody>
          <a:bodyPr>
            <a:normAutofit/>
          </a:bodyPr>
          <a:lstStyle/>
          <a:p>
            <a:r>
              <a:rPr lang="en-US" sz="2600" dirty="0">
                <a:solidFill>
                  <a:schemeClr val="tx1"/>
                </a:solidFill>
              </a:rPr>
              <a:t>Vomiting is a common event in swimming pools</a:t>
            </a:r>
          </a:p>
          <a:p>
            <a:r>
              <a:rPr lang="en-US" sz="2600" dirty="0">
                <a:solidFill>
                  <a:schemeClr val="tx1"/>
                </a:solidFill>
              </a:rPr>
              <a:t>Blood in pools does not survive long when diluted into properly chlorinated water</a:t>
            </a:r>
          </a:p>
          <a:p>
            <a:r>
              <a:rPr lang="en-US" sz="2600" dirty="0">
                <a:solidFill>
                  <a:schemeClr val="tx1"/>
                </a:solidFill>
              </a:rPr>
              <a:t>CDC recommends that if the full contents of the stomach is vomited to treat it the same as a formed stool incident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347" y="381001"/>
            <a:ext cx="7765321" cy="762000"/>
          </a:xfrm>
          <a:solidFill>
            <a:schemeClr val="tx2">
              <a:lumMod val="25000"/>
            </a:schemeClr>
          </a:solidFill>
          <a:ln w="28575">
            <a:solidFill>
              <a:schemeClr val="tx1"/>
            </a:solidFill>
          </a:ln>
        </p:spPr>
        <p:txBody>
          <a:bodyPr/>
          <a:lstStyle/>
          <a:p>
            <a:r>
              <a:rPr lang="en-US" sz="3600" dirty="0">
                <a:solidFill>
                  <a:schemeClr val="accent2"/>
                </a:solidFill>
              </a:rPr>
              <a:t>Germ Inactivation Times (CT values)</a:t>
            </a:r>
          </a:p>
        </p:txBody>
      </p:sp>
      <p:sp>
        <p:nvSpPr>
          <p:cNvPr id="39939" name="Rectangle 3"/>
          <p:cNvSpPr>
            <a:spLocks noGrp="1" noChangeArrowheads="1"/>
          </p:cNvSpPr>
          <p:nvPr>
            <p:ph idx="1"/>
          </p:nvPr>
        </p:nvSpPr>
        <p:spPr>
          <a:xfrm>
            <a:off x="609599" y="2160590"/>
            <a:ext cx="5638801" cy="3880773"/>
          </a:xfrm>
          <a:solidFill>
            <a:schemeClr val="bg1"/>
          </a:solidFill>
        </p:spPr>
        <p:txBody>
          <a:bodyPr>
            <a:normAutofit/>
          </a:bodyPr>
          <a:lstStyle/>
          <a:p>
            <a:r>
              <a:rPr lang="en-US" sz="3200" dirty="0">
                <a:solidFill>
                  <a:schemeClr val="tx1"/>
                </a:solidFill>
              </a:rPr>
              <a:t>CT = Concentration multiplied by Time. C is the (concentration) of free available chlorine in ppm.  T (Time) is measured in min.)</a:t>
            </a:r>
          </a:p>
          <a:p>
            <a:r>
              <a:rPr lang="en-US" sz="3200" dirty="0">
                <a:solidFill>
                  <a:schemeClr val="tx1"/>
                </a:solidFill>
              </a:rPr>
              <a:t>CT value = ppm X minutes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304800" y="457200"/>
            <a:ext cx="8458200" cy="1066800"/>
          </a:xfrm>
          <a:solidFill>
            <a:schemeClr val="tx2">
              <a:lumMod val="25000"/>
            </a:schemeClr>
          </a:solidFill>
        </p:spPr>
        <p:txBody>
          <a:bodyPr>
            <a:noAutofit/>
          </a:bodyPr>
          <a:lstStyle/>
          <a:p>
            <a:r>
              <a:rPr lang="en-US" sz="3200" dirty="0">
                <a:solidFill>
                  <a:schemeClr val="accent2"/>
                </a:solidFill>
              </a:rPr>
              <a:t>Germ Inactivation Times (CT value) for chlorinated water</a:t>
            </a:r>
          </a:p>
        </p:txBody>
      </p:sp>
      <p:graphicFrame>
        <p:nvGraphicFramePr>
          <p:cNvPr id="52254" name="Group 30"/>
          <p:cNvGraphicFramePr>
            <a:graphicFrameLocks noGrp="1"/>
          </p:cNvGraphicFramePr>
          <p:nvPr>
            <p:ph type="tbl" idx="1"/>
            <p:extLst>
              <p:ext uri="{D42A27DB-BD31-4B8C-83A1-F6EECF244321}">
                <p14:modId xmlns:p14="http://schemas.microsoft.com/office/powerpoint/2010/main" val="1676367473"/>
              </p:ext>
            </p:extLst>
          </p:nvPr>
        </p:nvGraphicFramePr>
        <p:xfrm>
          <a:off x="326036" y="2362200"/>
          <a:ext cx="8229600" cy="3984816"/>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GERM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1498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E. Coli 0157:H7</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Hepatitis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Bacterium</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Virus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Less than 1 min</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About 16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Giardia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      Parasite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About 45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318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Crypto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      Parasite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About 9,600 min or 6.7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cxnSp>
        <p:nvCxnSpPr>
          <p:cNvPr id="4" name="Straight Connector 3">
            <a:extLst>
              <a:ext uri="{FF2B5EF4-FFF2-40B4-BE49-F238E27FC236}">
                <a16:creationId xmlns:a16="http://schemas.microsoft.com/office/drawing/2014/main" id="{99835430-7AA0-4365-8709-539A9AE27E7F}"/>
              </a:ext>
            </a:extLst>
          </p:cNvPr>
          <p:cNvCxnSpPr>
            <a:cxnSpLocks/>
          </p:cNvCxnSpPr>
          <p:nvPr/>
        </p:nvCxnSpPr>
        <p:spPr>
          <a:xfrm>
            <a:off x="304800" y="3733800"/>
            <a:ext cx="8250836"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E32C-2CD6-406B-B39C-DCF3C31DE6C3}"/>
              </a:ext>
            </a:extLst>
          </p:cNvPr>
          <p:cNvSpPr>
            <a:spLocks noGrp="1"/>
          </p:cNvSpPr>
          <p:nvPr>
            <p:ph type="title"/>
          </p:nvPr>
        </p:nvSpPr>
        <p:spPr>
          <a:xfrm>
            <a:off x="3619500" y="0"/>
            <a:ext cx="1905000" cy="1320800"/>
          </a:xfrm>
        </p:spPr>
        <p:txBody>
          <a:bodyPr/>
          <a:lstStyle/>
          <a:p>
            <a:r>
              <a:rPr lang="en-US" dirty="0">
                <a:solidFill>
                  <a:schemeClr val="accent2"/>
                </a:solidFill>
              </a:rPr>
              <a:t>Agenda</a:t>
            </a:r>
          </a:p>
        </p:txBody>
      </p:sp>
      <p:sp>
        <p:nvSpPr>
          <p:cNvPr id="3" name="Content Placeholder 2">
            <a:extLst>
              <a:ext uri="{FF2B5EF4-FFF2-40B4-BE49-F238E27FC236}">
                <a16:creationId xmlns:a16="http://schemas.microsoft.com/office/drawing/2014/main" id="{D11413BE-A86B-4271-9541-AFD3E6EF5F55}"/>
              </a:ext>
            </a:extLst>
          </p:cNvPr>
          <p:cNvSpPr>
            <a:spLocks noGrp="1"/>
          </p:cNvSpPr>
          <p:nvPr>
            <p:ph idx="1"/>
          </p:nvPr>
        </p:nvSpPr>
        <p:spPr>
          <a:xfrm>
            <a:off x="914400" y="820506"/>
            <a:ext cx="6347714" cy="5216987"/>
          </a:xfrm>
        </p:spPr>
        <p:txBody>
          <a:bodyPr>
            <a:normAutofit fontScale="77500" lnSpcReduction="20000"/>
          </a:bodyPr>
          <a:lstStyle/>
          <a:p>
            <a:r>
              <a:rPr lang="en-US" sz="3400" dirty="0"/>
              <a:t>Recreational Water Illnesses</a:t>
            </a:r>
          </a:p>
          <a:p>
            <a:r>
              <a:rPr lang="en-US" sz="3400" dirty="0"/>
              <a:t>Inspections:</a:t>
            </a:r>
          </a:p>
          <a:p>
            <a:pPr lvl="1"/>
            <a:r>
              <a:rPr lang="en-US" sz="3200" dirty="0"/>
              <a:t>Water Quality/Chemistry</a:t>
            </a:r>
          </a:p>
          <a:p>
            <a:pPr lvl="1"/>
            <a:r>
              <a:rPr lang="en-US" sz="3200" dirty="0"/>
              <a:t>Pool System/Safety Equipment</a:t>
            </a:r>
          </a:p>
          <a:p>
            <a:pPr lvl="1"/>
            <a:r>
              <a:rPr lang="en-US" sz="3200" dirty="0"/>
              <a:t>Signage</a:t>
            </a:r>
          </a:p>
          <a:p>
            <a:pPr lvl="1"/>
            <a:r>
              <a:rPr lang="en-US" sz="3200" dirty="0"/>
              <a:t>Gates/Fences</a:t>
            </a:r>
          </a:p>
          <a:p>
            <a:pPr lvl="1"/>
            <a:r>
              <a:rPr lang="en-US" sz="3200" dirty="0"/>
              <a:t>Chemicals</a:t>
            </a:r>
          </a:p>
          <a:p>
            <a:pPr lvl="1"/>
            <a:r>
              <a:rPr lang="en-US" sz="3200" dirty="0"/>
              <a:t>Test Kits</a:t>
            </a:r>
          </a:p>
          <a:p>
            <a:pPr lvl="1"/>
            <a:r>
              <a:rPr lang="en-US" sz="3200" dirty="0"/>
              <a:t>Circulation/Filtration</a:t>
            </a:r>
          </a:p>
          <a:p>
            <a:pPr lvl="1"/>
            <a:r>
              <a:rPr lang="en-US" sz="3200" dirty="0"/>
              <a:t>Maintenance/Logs</a:t>
            </a:r>
          </a:p>
          <a:p>
            <a:r>
              <a:rPr lang="en-US" sz="3400" dirty="0"/>
              <a:t>Additional Info</a:t>
            </a:r>
          </a:p>
          <a:p>
            <a:r>
              <a:rPr lang="en-US" sz="3400" dirty="0"/>
              <a:t>REVIEW/VERBAL TEST</a:t>
            </a:r>
          </a:p>
          <a:p>
            <a:endParaRPr lang="en-US" sz="3400" dirty="0"/>
          </a:p>
          <a:p>
            <a:endParaRPr lang="en-US" dirty="0"/>
          </a:p>
        </p:txBody>
      </p:sp>
    </p:spTree>
    <p:extLst>
      <p:ext uri="{BB962C8B-B14F-4D97-AF65-F5344CB8AC3E}">
        <p14:creationId xmlns:p14="http://schemas.microsoft.com/office/powerpoint/2010/main" val="136986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solidFill>
            <a:schemeClr val="tx2">
              <a:lumMod val="25000"/>
            </a:schemeClr>
          </a:solidFill>
          <a:ln>
            <a:solidFill>
              <a:schemeClr val="tx1"/>
            </a:solidFill>
          </a:ln>
        </p:spPr>
        <p:txBody>
          <a:bodyPr>
            <a:normAutofit fontScale="90000"/>
          </a:bodyPr>
          <a:lstStyle/>
          <a:p>
            <a:r>
              <a:rPr lang="en-US" sz="4000" dirty="0">
                <a:solidFill>
                  <a:schemeClr val="accent2"/>
                </a:solidFill>
              </a:rPr>
              <a:t>Crypto Inactivation Time for Diarrheal Accident</a:t>
            </a:r>
          </a:p>
        </p:txBody>
      </p:sp>
      <p:graphicFrame>
        <p:nvGraphicFramePr>
          <p:cNvPr id="57370" name="Group 26"/>
          <p:cNvGraphicFramePr>
            <a:graphicFrameLocks noGrp="1"/>
          </p:cNvGraphicFramePr>
          <p:nvPr>
            <p:ph type="tbl" idx="1"/>
            <p:extLst>
              <p:ext uri="{D42A27DB-BD31-4B8C-83A1-F6EECF244321}">
                <p14:modId xmlns:p14="http://schemas.microsoft.com/office/powerpoint/2010/main" val="2862805862"/>
              </p:ext>
            </p:extLst>
          </p:nvPr>
        </p:nvGraphicFramePr>
        <p:xfrm>
          <a:off x="457200" y="2590800"/>
          <a:ext cx="8229600" cy="251460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Chlorine Levels (ppm)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Disinfection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6.7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16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12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solidFill>
            <a:schemeClr val="tx2">
              <a:lumMod val="25000"/>
            </a:schemeClr>
          </a:solidFill>
          <a:ln w="28575">
            <a:solidFill>
              <a:schemeClr val="tx1"/>
            </a:solidFill>
          </a:ln>
        </p:spPr>
        <p:txBody>
          <a:bodyPr>
            <a:normAutofit fontScale="90000"/>
          </a:bodyPr>
          <a:lstStyle/>
          <a:p>
            <a:r>
              <a:rPr lang="en-US" sz="4000" dirty="0">
                <a:solidFill>
                  <a:schemeClr val="accent2"/>
                </a:solidFill>
              </a:rPr>
              <a:t>Giardia Inactivation Time for Formed Stool Accident</a:t>
            </a:r>
          </a:p>
        </p:txBody>
      </p:sp>
      <p:graphicFrame>
        <p:nvGraphicFramePr>
          <p:cNvPr id="55335" name="Group 39"/>
          <p:cNvGraphicFramePr>
            <a:graphicFrameLocks noGrp="1"/>
          </p:cNvGraphicFramePr>
          <p:nvPr>
            <p:ph type="tbl" idx="1"/>
            <p:extLst>
              <p:ext uri="{D42A27DB-BD31-4B8C-83A1-F6EECF244321}">
                <p14:modId xmlns:p14="http://schemas.microsoft.com/office/powerpoint/2010/main" val="209225505"/>
              </p:ext>
            </p:extLst>
          </p:nvPr>
        </p:nvGraphicFramePr>
        <p:xfrm>
          <a:off x="459698" y="2819400"/>
          <a:ext cx="8229600" cy="220980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Chlorine levels (ppm)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accent2"/>
                          </a:solidFill>
                          <a:effectLst>
                            <a:outerShdw blurRad="38100" dist="38100" dir="2700000" algn="tl">
                              <a:srgbClr val="000000"/>
                            </a:outerShdw>
                          </a:effectLst>
                          <a:latin typeface="Arial" charset="0"/>
                        </a:rPr>
                        <a:t>Disinfection Tim</a:t>
                      </a:r>
                      <a:r>
                        <a:rPr kumimoji="0" lang="en-US" sz="2800" b="0" i="0" u="none" strike="noStrike" cap="none" normalizeH="0" baseline="0" dirty="0">
                          <a:ln>
                            <a:noFill/>
                          </a:ln>
                          <a:solidFill>
                            <a:schemeClr val="accent2"/>
                          </a:solidFill>
                          <a:effectLst>
                            <a:outerShdw blurRad="38100" dist="38100" dir="2700000" algn="tl">
                              <a:srgbClr val="000000"/>
                            </a:outerShdw>
                          </a:effectLst>
                          <a:latin typeface="Arial"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45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25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19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01543"/>
            <a:ext cx="8229600" cy="1117657"/>
          </a:xfrm>
          <a:solidFill>
            <a:schemeClr val="tx2">
              <a:lumMod val="25000"/>
            </a:schemeClr>
          </a:solidFill>
          <a:ln w="28575">
            <a:solidFill>
              <a:schemeClr val="tx1"/>
            </a:solidFill>
          </a:ln>
        </p:spPr>
        <p:txBody>
          <a:bodyPr/>
          <a:lstStyle/>
          <a:p>
            <a:r>
              <a:rPr lang="en-US" dirty="0">
                <a:solidFill>
                  <a:schemeClr val="accent2"/>
                </a:solidFill>
              </a:rPr>
              <a:t>Prevention = Good Hygiene</a:t>
            </a:r>
          </a:p>
        </p:txBody>
      </p:sp>
      <p:sp>
        <p:nvSpPr>
          <p:cNvPr id="61443" name="Rectangle 3"/>
          <p:cNvSpPr>
            <a:spLocks noGrp="1" noChangeArrowheads="1"/>
          </p:cNvSpPr>
          <p:nvPr>
            <p:ph idx="1"/>
          </p:nvPr>
        </p:nvSpPr>
        <p:spPr>
          <a:xfrm>
            <a:off x="471487" y="1371600"/>
            <a:ext cx="8229600" cy="5257800"/>
          </a:xfrm>
          <a:solidFill>
            <a:schemeClr val="bg1"/>
          </a:solidFill>
        </p:spPr>
        <p:txBody>
          <a:bodyPr>
            <a:normAutofit/>
          </a:bodyPr>
          <a:lstStyle/>
          <a:p>
            <a:pPr>
              <a:lnSpc>
                <a:spcPct val="80000"/>
              </a:lnSpc>
            </a:pPr>
            <a:r>
              <a:rPr lang="en-US" sz="2400" dirty="0">
                <a:solidFill>
                  <a:schemeClr val="tx1"/>
                </a:solidFill>
              </a:rPr>
              <a:t>Clean pool deck and walkways daily</a:t>
            </a:r>
          </a:p>
          <a:p>
            <a:pPr>
              <a:lnSpc>
                <a:spcPct val="80000"/>
              </a:lnSpc>
            </a:pPr>
            <a:r>
              <a:rPr lang="en-US" sz="2400" dirty="0">
                <a:solidFill>
                  <a:schemeClr val="tx1"/>
                </a:solidFill>
              </a:rPr>
              <a:t>Vacuum pool daily</a:t>
            </a:r>
          </a:p>
          <a:p>
            <a:pPr>
              <a:lnSpc>
                <a:spcPct val="80000"/>
              </a:lnSpc>
            </a:pPr>
            <a:r>
              <a:rPr lang="en-US" sz="2400" dirty="0">
                <a:solidFill>
                  <a:schemeClr val="tx1"/>
                </a:solidFill>
              </a:rPr>
              <a:t>Shower before entering/exiting pool</a:t>
            </a:r>
          </a:p>
          <a:p>
            <a:pPr>
              <a:lnSpc>
                <a:spcPct val="80000"/>
              </a:lnSpc>
            </a:pPr>
            <a:r>
              <a:rPr lang="en-US" sz="2400" dirty="0">
                <a:solidFill>
                  <a:srgbClr val="FF0000"/>
                </a:solidFill>
              </a:rPr>
              <a:t>Do NOT enter pool for TWO WEEKS after having diarrhea.</a:t>
            </a:r>
          </a:p>
          <a:p>
            <a:pPr>
              <a:lnSpc>
                <a:spcPct val="80000"/>
              </a:lnSpc>
            </a:pPr>
            <a:r>
              <a:rPr lang="en-US" sz="2400" dirty="0">
                <a:solidFill>
                  <a:schemeClr val="tx1"/>
                </a:solidFill>
              </a:rPr>
              <a:t>Encourage bathers to report Accidental Fecal Releases to pool management ASAP</a:t>
            </a:r>
          </a:p>
          <a:p>
            <a:pPr>
              <a:lnSpc>
                <a:spcPct val="80000"/>
              </a:lnSpc>
            </a:pPr>
            <a:r>
              <a:rPr lang="en-US" sz="2400" dirty="0">
                <a:solidFill>
                  <a:schemeClr val="tx1"/>
                </a:solidFill>
              </a:rPr>
              <a:t>Swim diapers do NOT prevent leaks or contamination (Think of a tea bag) </a:t>
            </a:r>
          </a:p>
          <a:p>
            <a:pPr>
              <a:lnSpc>
                <a:spcPct val="80000"/>
              </a:lnSpc>
            </a:pPr>
            <a:r>
              <a:rPr lang="en-US" sz="2400" dirty="0">
                <a:solidFill>
                  <a:schemeClr val="tx1"/>
                </a:solidFill>
              </a:rPr>
              <a:t>Instruct parents to change diapers in restroom and not on pool deck or furniture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9139"/>
          <a:stretch/>
        </p:blipFill>
        <p:spPr>
          <a:xfrm>
            <a:off x="762000" y="5257800"/>
            <a:ext cx="1515124" cy="1711078"/>
          </a:xfrm>
          <a:prstGeom prst="rect">
            <a:avLst/>
          </a:prstGeom>
          <a:ln>
            <a:noFill/>
          </a:ln>
          <a:effectLst>
            <a:softEdge rad="112500"/>
          </a:effectLst>
        </p:spPr>
      </p:pic>
      <p:pic>
        <p:nvPicPr>
          <p:cNvPr id="4" name="Picture 3"/>
          <p:cNvPicPr>
            <a:picLocks noChangeAspect="1"/>
          </p:cNvPicPr>
          <p:nvPr/>
        </p:nvPicPr>
        <p:blipFill rotWithShape="1">
          <a:blip r:embed="rId4"/>
          <a:srcRect r="35081"/>
          <a:stretch/>
        </p:blipFill>
        <p:spPr>
          <a:xfrm>
            <a:off x="7245619" y="5046539"/>
            <a:ext cx="1441181" cy="1752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9339" y="273879"/>
            <a:ext cx="7765321" cy="1326321"/>
          </a:xfrm>
          <a:solidFill>
            <a:schemeClr val="tx2">
              <a:lumMod val="25000"/>
            </a:schemeClr>
          </a:solidFill>
          <a:ln w="57150">
            <a:solidFill>
              <a:schemeClr val="tx1"/>
            </a:solidFill>
          </a:ln>
        </p:spPr>
        <p:txBody>
          <a:bodyPr/>
          <a:lstStyle/>
          <a:p>
            <a:r>
              <a:rPr lang="en-US" sz="4000" dirty="0">
                <a:solidFill>
                  <a:schemeClr val="accent2"/>
                </a:solidFill>
              </a:rPr>
              <a:t>Tips for dealing with</a:t>
            </a:r>
            <a:br>
              <a:rPr lang="en-US" sz="4000" dirty="0">
                <a:solidFill>
                  <a:schemeClr val="accent2"/>
                </a:solidFill>
              </a:rPr>
            </a:br>
            <a:r>
              <a:rPr lang="en-US" sz="4000" dirty="0">
                <a:solidFill>
                  <a:schemeClr val="accent2"/>
                </a:solidFill>
              </a:rPr>
              <a:t>Contaminated Surfaces </a:t>
            </a:r>
          </a:p>
        </p:txBody>
      </p:sp>
      <p:sp>
        <p:nvSpPr>
          <p:cNvPr id="62467" name="Rectangle 3"/>
          <p:cNvSpPr>
            <a:spLocks noGrp="1" noChangeArrowheads="1"/>
          </p:cNvSpPr>
          <p:nvPr>
            <p:ph idx="1"/>
          </p:nvPr>
        </p:nvSpPr>
        <p:spPr>
          <a:xfrm>
            <a:off x="457199" y="1905000"/>
            <a:ext cx="8229600" cy="4876800"/>
          </a:xfrm>
          <a:solidFill>
            <a:schemeClr val="bg1"/>
          </a:solidFill>
        </p:spPr>
        <p:txBody>
          <a:bodyPr>
            <a:normAutofit lnSpcReduction="10000"/>
          </a:bodyPr>
          <a:lstStyle/>
          <a:p>
            <a:pPr>
              <a:lnSpc>
                <a:spcPct val="80000"/>
              </a:lnSpc>
            </a:pPr>
            <a:r>
              <a:rPr lang="en-US" sz="2800" dirty="0"/>
              <a:t>Wear rubber gloves</a:t>
            </a:r>
          </a:p>
          <a:p>
            <a:pPr>
              <a:lnSpc>
                <a:spcPct val="80000"/>
              </a:lnSpc>
            </a:pPr>
            <a:r>
              <a:rPr lang="en-US" sz="2800" dirty="0"/>
              <a:t>Remove excess contaminant material with paper towels or disposable wipes</a:t>
            </a:r>
          </a:p>
          <a:p>
            <a:pPr>
              <a:lnSpc>
                <a:spcPct val="80000"/>
              </a:lnSpc>
            </a:pPr>
            <a:r>
              <a:rPr lang="en-US" sz="2800" dirty="0"/>
              <a:t>Rinse all non-porous surfaces with hot water and then fully wet them with disinfectant</a:t>
            </a:r>
          </a:p>
          <a:p>
            <a:pPr>
              <a:lnSpc>
                <a:spcPct val="80000"/>
              </a:lnSpc>
            </a:pPr>
            <a:r>
              <a:rPr lang="en-US" sz="2800" dirty="0"/>
              <a:t>Wash porous surfaces with detergent, rinse and then flood with a disinfectant liquid</a:t>
            </a:r>
          </a:p>
          <a:p>
            <a:pPr>
              <a:lnSpc>
                <a:spcPct val="80000"/>
              </a:lnSpc>
            </a:pPr>
            <a:r>
              <a:rPr lang="en-US" sz="2800" dirty="0"/>
              <a:t>Deposit all towels, gloves, rags, and paper towels in a biohazard bag &amp; dispose of properly</a:t>
            </a:r>
          </a:p>
          <a:p>
            <a:pPr>
              <a:lnSpc>
                <a:spcPct val="80000"/>
              </a:lnSpc>
            </a:pPr>
            <a:r>
              <a:rPr lang="en-US" sz="2800" dirty="0"/>
              <a:t>Never flush any contaminates into the pool or spa water or circulation pump</a:t>
            </a:r>
          </a:p>
          <a:p>
            <a:pPr>
              <a:lnSpc>
                <a:spcPct val="80000"/>
              </a:lnSpc>
            </a:pPr>
            <a:r>
              <a:rPr lang="en-US" sz="2800" dirty="0"/>
              <a:t>Wash away from pool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9339" y="273879"/>
            <a:ext cx="7765321" cy="1516821"/>
          </a:xfrm>
          <a:solidFill>
            <a:schemeClr val="tx2">
              <a:lumMod val="25000"/>
            </a:schemeClr>
          </a:solidFill>
          <a:ln w="28575">
            <a:solidFill>
              <a:schemeClr val="tx1"/>
            </a:solidFill>
          </a:ln>
        </p:spPr>
        <p:txBody>
          <a:bodyPr>
            <a:normAutofit/>
          </a:bodyPr>
          <a:lstStyle/>
          <a:p>
            <a:r>
              <a:rPr lang="en-US" sz="4000" dirty="0">
                <a:solidFill>
                  <a:schemeClr val="accent2"/>
                </a:solidFill>
              </a:rPr>
              <a:t>Encourage Parents to Make Babies wear Swimming Diapers</a:t>
            </a:r>
          </a:p>
        </p:txBody>
      </p:sp>
      <p:sp>
        <p:nvSpPr>
          <p:cNvPr id="73731" name="Rectangle 3"/>
          <p:cNvSpPr>
            <a:spLocks noGrp="1" noChangeArrowheads="1"/>
          </p:cNvSpPr>
          <p:nvPr>
            <p:ph idx="1"/>
          </p:nvPr>
        </p:nvSpPr>
        <p:spPr>
          <a:xfrm>
            <a:off x="0" y="1981200"/>
            <a:ext cx="9144000" cy="5067300"/>
          </a:xfrm>
          <a:solidFill>
            <a:schemeClr val="bg1"/>
          </a:solidFill>
        </p:spPr>
        <p:txBody>
          <a:bodyPr>
            <a:normAutofit/>
          </a:bodyPr>
          <a:lstStyle/>
          <a:p>
            <a:r>
              <a:rPr lang="en-US" sz="2400" b="1" dirty="0"/>
              <a:t>Don’t change the babies at the pool side</a:t>
            </a:r>
          </a:p>
          <a:p>
            <a:r>
              <a:rPr lang="en-US" sz="2400" b="1" dirty="0"/>
              <a:t>Change the babies’ diapers often</a:t>
            </a:r>
          </a:p>
          <a:p>
            <a:r>
              <a:rPr lang="en-US" sz="2400" b="1" dirty="0"/>
              <a:t>Place signs in a visible area informing parents of the risk of allowing children to swim with dirty diapers</a:t>
            </a:r>
          </a:p>
        </p:txBody>
      </p:sp>
      <p:pic>
        <p:nvPicPr>
          <p:cNvPr id="73732" name="Picture 4" descr="babies"/>
          <p:cNvPicPr>
            <a:picLocks noChangeAspect="1" noChangeArrowheads="1"/>
          </p:cNvPicPr>
          <p:nvPr/>
        </p:nvPicPr>
        <p:blipFill>
          <a:blip r:embed="rId2" cstate="print"/>
          <a:srcRect/>
          <a:stretch>
            <a:fillRect/>
          </a:stretch>
        </p:blipFill>
        <p:spPr bwMode="auto">
          <a:xfrm>
            <a:off x="1219200" y="4366346"/>
            <a:ext cx="2438400" cy="2133600"/>
          </a:xfrm>
          <a:prstGeom prst="rect">
            <a:avLst/>
          </a:prstGeom>
          <a:ln>
            <a:noFill/>
          </a:ln>
          <a:effectLst>
            <a:softEdge rad="112500"/>
          </a:effectLst>
        </p:spPr>
      </p:pic>
      <p:pic>
        <p:nvPicPr>
          <p:cNvPr id="7" name="Picture 6" descr="swim-diapers-2.jpg"/>
          <p:cNvPicPr>
            <a:picLocks noChangeAspect="1"/>
          </p:cNvPicPr>
          <p:nvPr/>
        </p:nvPicPr>
        <p:blipFill>
          <a:blip r:embed="rId3" cstate="print"/>
          <a:stretch>
            <a:fillRect/>
          </a:stretch>
        </p:blipFill>
        <p:spPr>
          <a:xfrm>
            <a:off x="4876800" y="4447309"/>
            <a:ext cx="3087080" cy="1971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1" y="1524564"/>
            <a:ext cx="6553200" cy="3695136"/>
          </a:xfrm>
          <a:solidFill>
            <a:schemeClr val="bg1"/>
          </a:solidFill>
          <a:ln>
            <a:noFill/>
          </a:ln>
        </p:spPr>
        <p:txBody>
          <a:bodyPr/>
          <a:lstStyle/>
          <a:p>
            <a:pPr lvl="1"/>
            <a:r>
              <a:rPr lang="en-US" sz="3000" b="1" dirty="0">
                <a:solidFill>
                  <a:srgbClr val="0070C0"/>
                </a:solidFill>
                <a:hlinkClick r:id="rId3">
                  <a:extLst>
                    <a:ext uri="{A12FA001-AC4F-418D-AE19-62706E023703}">
                      <ahyp:hlinkClr xmlns:ahyp="http://schemas.microsoft.com/office/drawing/2018/hyperlinkcolor" val="tx"/>
                    </a:ext>
                  </a:extLst>
                </a:hlinkClick>
              </a:rPr>
              <a:t>www.cdc.gov/healthyswimming</a:t>
            </a:r>
            <a:endParaRPr lang="en-US" sz="3000" b="1" dirty="0">
              <a:solidFill>
                <a:srgbClr val="0070C0"/>
              </a:solidFill>
            </a:endParaRPr>
          </a:p>
          <a:p>
            <a:pPr marL="457200" lvl="1" indent="0">
              <a:buNone/>
            </a:pPr>
            <a:r>
              <a:rPr lang="en-US" sz="2800" dirty="0"/>
              <a:t>for Fecal Accident Response Recommendations for pool staff</a:t>
            </a:r>
          </a:p>
          <a:p>
            <a:pPr>
              <a:buFont typeface="Wingdings" pitchFamily="2" charset="2"/>
              <a:buNone/>
            </a:pPr>
            <a:endParaRPr lang="en-US" dirty="0"/>
          </a:p>
          <a:p>
            <a:pPr>
              <a:buFont typeface="Wingdings" pitchFamily="2" charset="2"/>
              <a:buNone/>
            </a:pPr>
            <a:endParaRPr lang="en-US" dirty="0"/>
          </a:p>
        </p:txBody>
      </p:sp>
      <p:pic>
        <p:nvPicPr>
          <p:cNvPr id="63492" name="Picture 4" descr="MCj04298270000[1]"/>
          <p:cNvPicPr>
            <a:picLocks noChangeAspect="1" noChangeArrowheads="1"/>
          </p:cNvPicPr>
          <p:nvPr/>
        </p:nvPicPr>
        <p:blipFill>
          <a:blip r:embed="rId4" cstate="print"/>
          <a:srcRect/>
          <a:stretch>
            <a:fillRect/>
          </a:stretch>
        </p:blipFill>
        <p:spPr bwMode="auto">
          <a:xfrm>
            <a:off x="6705600" y="4104807"/>
            <a:ext cx="2133600" cy="2667000"/>
          </a:xfrm>
          <a:prstGeom prst="rect">
            <a:avLst/>
          </a:prstGeom>
          <a:noFill/>
        </p:spPr>
      </p:pic>
      <p:sp>
        <p:nvSpPr>
          <p:cNvPr id="2" name="Rectangle 1"/>
          <p:cNvSpPr/>
          <p:nvPr/>
        </p:nvSpPr>
        <p:spPr>
          <a:xfrm>
            <a:off x="-613139" y="4114800"/>
            <a:ext cx="6781800" cy="707886"/>
          </a:xfrm>
          <a:prstGeom prst="rect">
            <a:avLst/>
          </a:prstGeom>
        </p:spPr>
        <p:txBody>
          <a:bodyPr wrap="square">
            <a:spAutoFit/>
          </a:bodyPr>
          <a:lstStyle/>
          <a:p>
            <a:pPr lvl="5"/>
            <a:r>
              <a:rPr lang="en-US" sz="4000" dirty="0">
                <a:solidFill>
                  <a:schemeClr val="accent5">
                    <a:lumMod val="75000"/>
                  </a:schemeClr>
                </a:solidFill>
              </a:rPr>
              <a:t>Any questions?</a:t>
            </a:r>
          </a:p>
        </p:txBody>
      </p:sp>
      <p:sp>
        <p:nvSpPr>
          <p:cNvPr id="4" name="Title 3">
            <a:extLst>
              <a:ext uri="{FF2B5EF4-FFF2-40B4-BE49-F238E27FC236}">
                <a16:creationId xmlns:a16="http://schemas.microsoft.com/office/drawing/2014/main" id="{D418080E-C772-9340-96A0-0A20AB5C43E5}"/>
              </a:ext>
            </a:extLst>
          </p:cNvPr>
          <p:cNvSpPr>
            <a:spLocks noGrp="1"/>
          </p:cNvSpPr>
          <p:nvPr>
            <p:ph type="title"/>
          </p:nvPr>
        </p:nvSpPr>
        <p:spPr>
          <a:xfrm>
            <a:off x="2133600" y="216048"/>
            <a:ext cx="4191001" cy="685800"/>
          </a:xfrm>
        </p:spPr>
        <p:txBody>
          <a:bodyPr>
            <a:noAutofit/>
          </a:bodyPr>
          <a:lstStyle/>
          <a:p>
            <a:r>
              <a:rPr lang="en-US" sz="4000" dirty="0">
                <a:solidFill>
                  <a:schemeClr val="accent2"/>
                </a:solidFill>
              </a:rPr>
              <a:t>Information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6406" y="2844800"/>
            <a:ext cx="5724525"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p:cNvSpPr>
            <a:spLocks noChangeArrowheads="1"/>
          </p:cNvSpPr>
          <p:nvPr/>
        </p:nvSpPr>
        <p:spPr bwMode="auto">
          <a:xfrm>
            <a:off x="1524000" y="1631244"/>
            <a:ext cx="5638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5400" b="1" i="1" dirty="0">
                <a:solidFill>
                  <a:srgbClr val="FFFF00"/>
                </a:solidFill>
                <a:latin typeface="Times New Roman" panose="02020603050405020304" pitchFamily="18" charset="0"/>
              </a:rPr>
              <a:t>     </a:t>
            </a:r>
            <a:r>
              <a:rPr lang="en-US" altLang="en-US" sz="3200" b="1" i="1" dirty="0">
                <a:solidFill>
                  <a:srgbClr val="FF0000"/>
                </a:solidFill>
                <a:effectLst>
                  <a:outerShdw blurRad="38100" dist="38100" dir="2700000" algn="tl">
                    <a:srgbClr val="000000">
                      <a:alpha val="43137"/>
                    </a:srgbClr>
                  </a:outerShdw>
                </a:effectLst>
                <a:latin typeface="Times New Roman" panose="02020603050405020304" pitchFamily="18" charset="0"/>
              </a:rPr>
              <a:t>The</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rPr>
              <a:t> </a:t>
            </a:r>
            <a:r>
              <a:rPr lang="en-US" altLang="en-US" sz="3200" b="1" i="1" dirty="0">
                <a:solidFill>
                  <a:srgbClr val="FF0000"/>
                </a:solidFill>
                <a:effectLst>
                  <a:outerShdw blurRad="38100" dist="38100" dir="2700000" algn="tl">
                    <a:srgbClr val="000000">
                      <a:alpha val="43137"/>
                    </a:srgbClr>
                  </a:outerShdw>
                </a:effectLst>
                <a:latin typeface="Times New Roman" panose="02020603050405020304" pitchFamily="18" charset="0"/>
              </a:rPr>
              <a:t>Pool/Spa Inspection</a:t>
            </a:r>
          </a:p>
        </p:txBody>
      </p:sp>
      <p:pic>
        <p:nvPicPr>
          <p:cNvPr id="4100" name="Picture 3" descr="net-health-district-fi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599" y="183444"/>
            <a:ext cx="7196138" cy="1447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26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7"/>
          <p:cNvSpPr>
            <a:spLocks noGrp="1" noChangeArrowheads="1"/>
          </p:cNvSpPr>
          <p:nvPr>
            <p:ph idx="1"/>
          </p:nvPr>
        </p:nvSpPr>
        <p:spPr>
          <a:xfrm>
            <a:off x="228600" y="1066800"/>
            <a:ext cx="8686800" cy="5791200"/>
          </a:xfrm>
        </p:spPr>
        <p:txBody>
          <a:bodyPr>
            <a:normAutofit fontScale="92500" lnSpcReduction="20000"/>
          </a:bodyPr>
          <a:lstStyle/>
          <a:p>
            <a:pPr marL="0" indent="0" eaLnBrk="1" fontAlgn="auto" hangingPunct="1">
              <a:spcAft>
                <a:spcPts val="0"/>
              </a:spcAft>
              <a:buFont typeface="Arial" panose="020B0604020202020204" pitchFamily="34" charset="0"/>
              <a:buNone/>
              <a:defRPr/>
            </a:pPr>
            <a:r>
              <a:rPr lang="en-US" u="sng" dirty="0">
                <a:solidFill>
                  <a:schemeClr val="tx1"/>
                </a:solidFill>
                <a:latin typeface="Arial" panose="020B0604020202020204" pitchFamily="34" charset="0"/>
              </a:rPr>
              <a:t>Class A Pool</a:t>
            </a:r>
            <a:r>
              <a:rPr lang="en-US" dirty="0">
                <a:solidFill>
                  <a:schemeClr val="tx1"/>
                </a:solidFill>
                <a:latin typeface="Arial" panose="020B0604020202020204" pitchFamily="34" charset="0"/>
              </a:rPr>
              <a:t> - Any pool used for accredited competitive events.</a:t>
            </a:r>
          </a:p>
          <a:p>
            <a:pPr marL="0" indent="0" eaLnBrk="1" fontAlgn="auto" hangingPunct="1">
              <a:spcAft>
                <a:spcPts val="0"/>
              </a:spcAft>
              <a:buFont typeface="Arial" panose="020B0604020202020204" pitchFamily="34" charset="0"/>
              <a:buNone/>
              <a:defRPr/>
            </a:pPr>
            <a:r>
              <a:rPr lang="en-US" u="sng" dirty="0">
                <a:solidFill>
                  <a:schemeClr val="tx1"/>
                </a:solidFill>
                <a:latin typeface="Arial" panose="020B0604020202020204" pitchFamily="34" charset="0"/>
              </a:rPr>
              <a:t>Class B Pool</a:t>
            </a:r>
            <a:r>
              <a:rPr lang="en-US" dirty="0">
                <a:solidFill>
                  <a:schemeClr val="tx1"/>
                </a:solidFill>
                <a:latin typeface="Arial" panose="020B0604020202020204" pitchFamily="34" charset="0"/>
              </a:rPr>
              <a:t> - Any pool used for public recreation and open to the general public with or without a fee.  (City Pool, water parks)</a:t>
            </a:r>
          </a:p>
          <a:p>
            <a:pPr marL="0" indent="0" eaLnBrk="1" fontAlgn="auto" hangingPunct="1">
              <a:spcAft>
                <a:spcPts val="0"/>
              </a:spcAft>
              <a:buFont typeface="Arial" panose="020B0604020202020204" pitchFamily="34" charset="0"/>
              <a:buNone/>
              <a:defRPr/>
            </a:pPr>
            <a:r>
              <a:rPr lang="en-US" u="sng" dirty="0">
                <a:solidFill>
                  <a:schemeClr val="tx1"/>
                </a:solidFill>
                <a:latin typeface="Arial" panose="020B0604020202020204" pitchFamily="34" charset="0"/>
              </a:rPr>
              <a:t>Class C Pool</a:t>
            </a:r>
            <a:r>
              <a:rPr lang="en-US" dirty="0">
                <a:solidFill>
                  <a:schemeClr val="tx1"/>
                </a:solidFill>
                <a:latin typeface="Arial" panose="020B0604020202020204" pitchFamily="34" charset="0"/>
              </a:rPr>
              <a:t> - Any pool operated for and in conjunction with lodgings such a </a:t>
            </a:r>
            <a:r>
              <a:rPr lang="en-US" u="sng" dirty="0">
                <a:solidFill>
                  <a:schemeClr val="tx1"/>
                </a:solidFill>
                <a:latin typeface="Arial" panose="020B0604020202020204" pitchFamily="34" charset="0"/>
              </a:rPr>
              <a:t>hotels, motels, apartments, condominiums</a:t>
            </a:r>
            <a:r>
              <a:rPr lang="en-US" dirty="0">
                <a:solidFill>
                  <a:schemeClr val="tx1"/>
                </a:solidFill>
                <a:latin typeface="Arial" panose="020B0604020202020204" pitchFamily="34" charset="0"/>
              </a:rPr>
              <a:t>, mobile homes parks, property owner’s associations, </a:t>
            </a:r>
            <a:r>
              <a:rPr lang="en-US" dirty="0" err="1">
                <a:solidFill>
                  <a:schemeClr val="tx1"/>
                </a:solidFill>
                <a:latin typeface="Arial" panose="020B0604020202020204" pitchFamily="34" charset="0"/>
              </a:rPr>
              <a:t>etc</a:t>
            </a:r>
            <a:r>
              <a:rPr lang="en-US" dirty="0">
                <a:solidFill>
                  <a:schemeClr val="tx1"/>
                </a:solidFill>
                <a:latin typeface="Arial" panose="020B0604020202020204" pitchFamily="34" charset="0"/>
              </a:rPr>
              <a:t> or a school, college or university while being operated for academic or continuing education classes or clubs or practice events.  The use of such a pool would be open to occupants, members or students, etc. and their guests but not to the general public.</a:t>
            </a:r>
          </a:p>
          <a:p>
            <a:pPr marL="0" indent="0" eaLnBrk="1" fontAlgn="auto" hangingPunct="1">
              <a:spcAft>
                <a:spcPts val="0"/>
              </a:spcAft>
              <a:buFont typeface="Arial" panose="020B0604020202020204" pitchFamily="34" charset="0"/>
              <a:buNone/>
              <a:defRPr/>
            </a:pPr>
            <a:r>
              <a:rPr lang="en-US" u="sng" dirty="0">
                <a:solidFill>
                  <a:schemeClr val="tx1"/>
                </a:solidFill>
                <a:latin typeface="Arial" panose="020B0604020202020204" pitchFamily="34" charset="0"/>
              </a:rPr>
              <a:t>Class D Pool</a:t>
            </a:r>
            <a:r>
              <a:rPr lang="en-US" dirty="0">
                <a:solidFill>
                  <a:schemeClr val="tx1"/>
                </a:solidFill>
                <a:latin typeface="Arial" panose="020B0604020202020204" pitchFamily="34" charset="0"/>
              </a:rPr>
              <a:t> - A special purpose pool such as a wave pool or surface action pools, catch pools, leisure rivers, interactive play attractions, vortex pools, and other such pools used primarily for aquatic attractions.</a:t>
            </a:r>
          </a:p>
          <a:p>
            <a:pPr marL="0" indent="0" eaLnBrk="1" fontAlgn="auto" hangingPunct="1">
              <a:spcAft>
                <a:spcPts val="0"/>
              </a:spcAft>
              <a:buFont typeface="Arial" panose="020B0604020202020204" pitchFamily="34" charset="0"/>
              <a:buNone/>
              <a:defRPr/>
            </a:pPr>
            <a:r>
              <a:rPr lang="en-US" u="sng" dirty="0">
                <a:solidFill>
                  <a:schemeClr val="tx1"/>
                </a:solidFill>
                <a:latin typeface="Arial" panose="020B0604020202020204" pitchFamily="34" charset="0"/>
              </a:rPr>
              <a:t>Class F Pool</a:t>
            </a:r>
            <a:r>
              <a:rPr lang="en-US" dirty="0">
                <a:solidFill>
                  <a:schemeClr val="tx1"/>
                </a:solidFill>
                <a:latin typeface="Arial" panose="020B0604020202020204" pitchFamily="34" charset="0"/>
              </a:rPr>
              <a:t> - A splash pool with a maximum water depth of 36 in. at any point or a </a:t>
            </a:r>
            <a:r>
              <a:rPr lang="en-US" u="sng" dirty="0">
                <a:solidFill>
                  <a:schemeClr val="tx1"/>
                </a:solidFill>
                <a:latin typeface="Arial" panose="020B0604020202020204" pitchFamily="34" charset="0"/>
              </a:rPr>
              <a:t>wading pool </a:t>
            </a:r>
            <a:r>
              <a:rPr lang="en-US" dirty="0">
                <a:solidFill>
                  <a:schemeClr val="tx1"/>
                </a:solidFill>
                <a:latin typeface="Arial" panose="020B0604020202020204" pitchFamily="34" charset="0"/>
              </a:rPr>
              <a:t>with a maximum depth of 2FT at any point. </a:t>
            </a:r>
          </a:p>
          <a:p>
            <a:pPr eaLnBrk="1" fontAlgn="auto" hangingPunct="1">
              <a:spcAft>
                <a:spcPts val="0"/>
              </a:spcAft>
              <a:buFontTx/>
              <a:buNone/>
              <a:defRPr/>
            </a:pPr>
            <a:endParaRPr lang="en-US" sz="1000" dirty="0">
              <a:solidFill>
                <a:schemeClr val="tx1"/>
              </a:solidFill>
              <a:latin typeface="Arial" panose="020B0604020202020204" pitchFamily="34" charset="0"/>
            </a:endParaRPr>
          </a:p>
          <a:p>
            <a:pPr marL="0" indent="0" eaLnBrk="1" fontAlgn="auto" hangingPunct="1">
              <a:spcAft>
                <a:spcPts val="0"/>
              </a:spcAft>
              <a:buFont typeface="Arial" panose="020B0604020202020204" pitchFamily="34" charset="0"/>
              <a:buNone/>
              <a:defRPr/>
            </a:pPr>
            <a:r>
              <a:rPr lang="en-US" sz="3100" u="sng" dirty="0">
                <a:solidFill>
                  <a:schemeClr val="tx1"/>
                </a:solidFill>
                <a:latin typeface="Arial" panose="020B0604020202020204" pitchFamily="34" charset="0"/>
              </a:rPr>
              <a:t>Existing Pool / Spa</a:t>
            </a:r>
            <a:r>
              <a:rPr lang="en-US" sz="3100" dirty="0">
                <a:solidFill>
                  <a:schemeClr val="tx1"/>
                </a:solidFill>
                <a:latin typeface="Arial" panose="020B0604020202020204" pitchFamily="34" charset="0"/>
              </a:rPr>
              <a:t> - Existing prior to October 1, 1999.</a:t>
            </a:r>
          </a:p>
          <a:p>
            <a:pPr marL="0" indent="0" eaLnBrk="1" fontAlgn="auto" hangingPunct="1">
              <a:spcAft>
                <a:spcPts val="0"/>
              </a:spcAft>
              <a:buFont typeface="Arial" panose="020B0604020202020204" pitchFamily="34" charset="0"/>
              <a:buNone/>
              <a:defRPr/>
            </a:pPr>
            <a:r>
              <a:rPr lang="en-US" sz="3100" u="sng" dirty="0">
                <a:solidFill>
                  <a:schemeClr val="tx1"/>
                </a:solidFill>
                <a:latin typeface="Arial" panose="020B0604020202020204" pitchFamily="34" charset="0"/>
              </a:rPr>
              <a:t>New Pool / Spa</a:t>
            </a:r>
            <a:r>
              <a:rPr lang="en-US" sz="3100" dirty="0">
                <a:solidFill>
                  <a:schemeClr val="tx1"/>
                </a:solidFill>
                <a:latin typeface="Arial" panose="020B0604020202020204" pitchFamily="34" charset="0"/>
              </a:rPr>
              <a:t> - Constructed on or after October 1, 1999.</a:t>
            </a:r>
          </a:p>
          <a:p>
            <a:pPr marL="0" indent="0" eaLnBrk="1" fontAlgn="auto" hangingPunct="1">
              <a:spcAft>
                <a:spcPts val="0"/>
              </a:spcAft>
              <a:buFont typeface="Arial" panose="020B0604020202020204" pitchFamily="34" charset="0"/>
              <a:buNone/>
              <a:defRPr/>
            </a:pPr>
            <a:r>
              <a:rPr lang="en-US" sz="3100" dirty="0">
                <a:solidFill>
                  <a:schemeClr val="tx1"/>
                </a:solidFill>
                <a:latin typeface="Arial" panose="020B0604020202020204" pitchFamily="34" charset="0"/>
              </a:rPr>
              <a:t>                       *Examples on the next slide* </a:t>
            </a:r>
          </a:p>
        </p:txBody>
      </p:sp>
      <p:sp>
        <p:nvSpPr>
          <p:cNvPr id="3" name="Title 2">
            <a:extLst>
              <a:ext uri="{FF2B5EF4-FFF2-40B4-BE49-F238E27FC236}">
                <a16:creationId xmlns:a16="http://schemas.microsoft.com/office/drawing/2014/main" id="{4B1F8D37-87E6-4F2E-BB4F-C42CB4951AEB}"/>
              </a:ext>
            </a:extLst>
          </p:cNvPr>
          <p:cNvSpPr>
            <a:spLocks noGrp="1"/>
          </p:cNvSpPr>
          <p:nvPr>
            <p:ph type="title"/>
          </p:nvPr>
        </p:nvSpPr>
        <p:spPr>
          <a:xfrm>
            <a:off x="2514600" y="0"/>
            <a:ext cx="4114800" cy="1320800"/>
          </a:xfrm>
        </p:spPr>
        <p:txBody>
          <a:bodyPr/>
          <a:lstStyle/>
          <a:p>
            <a:r>
              <a:rPr lang="en-US" dirty="0">
                <a:solidFill>
                  <a:schemeClr val="accent2"/>
                </a:solidFill>
              </a:rPr>
              <a:t>Identify Your Pool</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806450"/>
            <a:ext cx="4038600" cy="2681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4"/>
          <p:cNvSpPr txBox="1">
            <a:spLocks noChangeArrowheads="1"/>
          </p:cNvSpPr>
          <p:nvPr/>
        </p:nvSpPr>
        <p:spPr bwMode="auto">
          <a:xfrm>
            <a:off x="1219200" y="0"/>
            <a:ext cx="271621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dirty="0">
                <a:latin typeface="Times New Roman" panose="02020603050405020304" pitchFamily="18" charset="0"/>
              </a:rPr>
              <a:t>    </a:t>
            </a: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A”</a:t>
            </a:r>
            <a:r>
              <a:rPr lang="en-US" altLang="en-US" sz="2400" b="1" i="1" u="sng" dirty="0">
                <a:latin typeface="Times New Roman" panose="02020603050405020304" pitchFamily="18" charset="0"/>
              </a:rPr>
              <a:t> Pools</a:t>
            </a:r>
          </a:p>
          <a:p>
            <a:pPr>
              <a:lnSpc>
                <a:spcPct val="100000"/>
              </a:lnSpc>
              <a:spcBef>
                <a:spcPct val="0"/>
              </a:spcBef>
              <a:buFontTx/>
              <a:buNone/>
            </a:pPr>
            <a:r>
              <a:rPr lang="en-US" altLang="en-US" sz="2400" b="1" dirty="0">
                <a:latin typeface="Times New Roman" panose="02020603050405020304" pitchFamily="18" charset="0"/>
              </a:rPr>
              <a:t>Competitive Pools </a:t>
            </a:r>
          </a:p>
        </p:txBody>
      </p:sp>
      <p:pic>
        <p:nvPicPr>
          <p:cNvPr id="819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926" y="781372"/>
            <a:ext cx="3834969" cy="2876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6"/>
          <p:cNvSpPr txBox="1">
            <a:spLocks noChangeArrowheads="1"/>
          </p:cNvSpPr>
          <p:nvPr/>
        </p:nvSpPr>
        <p:spPr bwMode="auto">
          <a:xfrm>
            <a:off x="5938838" y="1588"/>
            <a:ext cx="2271712"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B”</a:t>
            </a:r>
            <a:r>
              <a:rPr lang="en-US" altLang="en-US" sz="2400" b="1" i="1" u="sng" dirty="0">
                <a:latin typeface="Times New Roman" panose="02020603050405020304" pitchFamily="18" charset="0"/>
              </a:rPr>
              <a:t> Pools</a:t>
            </a:r>
          </a:p>
          <a:p>
            <a:pPr>
              <a:lnSpc>
                <a:spcPct val="100000"/>
              </a:lnSpc>
              <a:spcBef>
                <a:spcPct val="0"/>
              </a:spcBef>
              <a:buFontTx/>
              <a:buNone/>
            </a:pPr>
            <a:r>
              <a:rPr lang="en-US" altLang="en-US" sz="2400" b="1" dirty="0">
                <a:latin typeface="Times New Roman" panose="02020603050405020304" pitchFamily="18" charset="0"/>
              </a:rPr>
              <a:t>   City Pools </a:t>
            </a:r>
          </a:p>
        </p:txBody>
      </p:sp>
      <p:pic>
        <p:nvPicPr>
          <p:cNvPr id="819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4319588"/>
            <a:ext cx="4460875" cy="2090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8"/>
          <p:cNvSpPr txBox="1">
            <a:spLocks noChangeArrowheads="1"/>
          </p:cNvSpPr>
          <p:nvPr/>
        </p:nvSpPr>
        <p:spPr bwMode="auto">
          <a:xfrm>
            <a:off x="1090613" y="3517900"/>
            <a:ext cx="2740025" cy="830263"/>
          </a:xfrm>
          <a:prstGeom prst="rect">
            <a:avLst/>
          </a:prstGeom>
          <a:solidFill>
            <a:schemeClr val="bg1">
              <a:lumMod val="95000"/>
              <a:lumOff val="5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dirty="0">
                <a:latin typeface="Times New Roman" panose="02020603050405020304" pitchFamily="18" charset="0"/>
              </a:rPr>
              <a:t>     </a:t>
            </a: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C”</a:t>
            </a:r>
            <a:r>
              <a:rPr lang="en-US" altLang="en-US" sz="2400" b="1" i="1" u="sng" dirty="0">
                <a:latin typeface="Times New Roman" panose="02020603050405020304" pitchFamily="18" charset="0"/>
              </a:rPr>
              <a:t>  Pools</a:t>
            </a:r>
          </a:p>
          <a:p>
            <a:pPr>
              <a:lnSpc>
                <a:spcPct val="100000"/>
              </a:lnSpc>
              <a:spcBef>
                <a:spcPct val="0"/>
              </a:spcBef>
              <a:buFontTx/>
              <a:buNone/>
              <a:defRPr/>
            </a:pPr>
            <a:r>
              <a:rPr lang="en-US" altLang="en-US" sz="2400" b="1" dirty="0">
                <a:latin typeface="Times New Roman" panose="02020603050405020304" pitchFamily="18" charset="0"/>
              </a:rPr>
              <a:t> Apt., Hotels, HOA</a:t>
            </a:r>
            <a:r>
              <a:rPr lang="en-US" altLang="en-US" sz="2400" dirty="0">
                <a:latin typeface="Times New Roman" panose="02020603050405020304" pitchFamily="18" charset="0"/>
              </a:rPr>
              <a:t>,</a:t>
            </a:r>
          </a:p>
        </p:txBody>
      </p:sp>
      <p:pic>
        <p:nvPicPr>
          <p:cNvPr id="820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4348163"/>
            <a:ext cx="3814763" cy="2151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13"/>
          <p:cNvSpPr txBox="1">
            <a:spLocks noChangeArrowheads="1"/>
          </p:cNvSpPr>
          <p:nvPr/>
        </p:nvSpPr>
        <p:spPr bwMode="auto">
          <a:xfrm>
            <a:off x="5551488" y="3605213"/>
            <a:ext cx="2868612" cy="831850"/>
          </a:xfrm>
          <a:prstGeom prst="rect">
            <a:avLst/>
          </a:prstGeom>
          <a:solidFill>
            <a:schemeClr val="bg1">
              <a:lumMod val="95000"/>
              <a:lumOff val="5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dirty="0">
                <a:latin typeface="Times New Roman" panose="02020603050405020304" pitchFamily="18" charset="0"/>
              </a:rPr>
              <a:t>     </a:t>
            </a: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D” </a:t>
            </a:r>
            <a:r>
              <a:rPr lang="en-US" altLang="en-US" sz="2400" b="1" i="1" u="sng" dirty="0">
                <a:latin typeface="Times New Roman" panose="02020603050405020304" pitchFamily="18" charset="0"/>
              </a:rPr>
              <a:t>Pools</a:t>
            </a:r>
          </a:p>
          <a:p>
            <a:pPr>
              <a:lnSpc>
                <a:spcPct val="100000"/>
              </a:lnSpc>
              <a:spcBef>
                <a:spcPct val="0"/>
              </a:spcBef>
              <a:buFontTx/>
              <a:buNone/>
              <a:defRPr/>
            </a:pPr>
            <a:r>
              <a:rPr lang="en-US" altLang="en-US" sz="2400" b="1" dirty="0">
                <a:latin typeface="Times New Roman" panose="02020603050405020304" pitchFamily="18" charset="0"/>
              </a:rPr>
              <a:t> Lazy Rivers, Vortex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25" y="955675"/>
            <a:ext cx="3768725" cy="2503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6"/>
          <p:cNvSpPr txBox="1">
            <a:spLocks noChangeArrowheads="1"/>
          </p:cNvSpPr>
          <p:nvPr/>
        </p:nvSpPr>
        <p:spPr bwMode="auto">
          <a:xfrm>
            <a:off x="5046663" y="198438"/>
            <a:ext cx="34226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dirty="0">
                <a:latin typeface="Times New Roman" panose="02020603050405020304" pitchFamily="18" charset="0"/>
              </a:rPr>
              <a:t>          </a:t>
            </a: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“F”</a:t>
            </a:r>
            <a:r>
              <a:rPr lang="en-US" altLang="en-US" sz="2400" b="1" i="1" u="sng" dirty="0">
                <a:latin typeface="Times New Roman" panose="02020603050405020304" pitchFamily="18" charset="0"/>
              </a:rPr>
              <a:t> Pools</a:t>
            </a:r>
          </a:p>
          <a:p>
            <a:pPr>
              <a:lnSpc>
                <a:spcPct val="100000"/>
              </a:lnSpc>
              <a:spcBef>
                <a:spcPct val="0"/>
              </a:spcBef>
              <a:buFontTx/>
              <a:buNone/>
            </a:pPr>
            <a:r>
              <a:rPr lang="en-US" altLang="en-US" sz="2400" b="1" dirty="0">
                <a:latin typeface="Times New Roman" panose="02020603050405020304" pitchFamily="18" charset="0"/>
              </a:rPr>
              <a:t>Wading Pool Kiddy Pool</a:t>
            </a:r>
          </a:p>
        </p:txBody>
      </p:sp>
      <p:sp>
        <p:nvSpPr>
          <p:cNvPr id="11268" name="TextBox 7"/>
          <p:cNvSpPr txBox="1">
            <a:spLocks noChangeArrowheads="1"/>
          </p:cNvSpPr>
          <p:nvPr/>
        </p:nvSpPr>
        <p:spPr bwMode="auto">
          <a:xfrm>
            <a:off x="685800" y="312738"/>
            <a:ext cx="2579688" cy="830262"/>
          </a:xfrm>
          <a:prstGeom prst="rect">
            <a:avLst/>
          </a:prstGeom>
          <a:solidFill>
            <a:schemeClr val="bg1"/>
          </a:solidFill>
          <a:ln w="76200">
            <a:solidFill>
              <a:schemeClr val="bg1"/>
            </a:solidFill>
            <a:miter lim="800000"/>
            <a:headEnd/>
            <a:tailEnd/>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b="1" dirty="0">
                <a:latin typeface="Times New Roman" panose="02020603050405020304" pitchFamily="18" charset="0"/>
              </a:rPr>
              <a:t>    </a:t>
            </a:r>
            <a:r>
              <a:rPr lang="en-US" altLang="en-US" sz="2400" b="1" i="1" u="sng" dirty="0">
                <a:latin typeface="Times New Roman" panose="02020603050405020304" pitchFamily="18" charset="0"/>
              </a:rPr>
              <a:t>Class </a:t>
            </a:r>
            <a:r>
              <a:rPr lang="en-US" altLang="en-US" sz="2400" b="1" i="1" u="sng" dirty="0">
                <a:solidFill>
                  <a:schemeClr val="accent5">
                    <a:lumMod val="75000"/>
                  </a:schemeClr>
                </a:solidFill>
                <a:latin typeface="Times New Roman" panose="02020603050405020304" pitchFamily="18" charset="0"/>
              </a:rPr>
              <a:t>“T”</a:t>
            </a:r>
            <a:r>
              <a:rPr lang="en-US" altLang="en-US" sz="2400" b="1" i="1" u="sng" dirty="0">
                <a:latin typeface="Times New Roman" panose="02020603050405020304" pitchFamily="18" charset="0"/>
              </a:rPr>
              <a:t> Pools</a:t>
            </a:r>
          </a:p>
          <a:p>
            <a:pPr>
              <a:lnSpc>
                <a:spcPct val="100000"/>
              </a:lnSpc>
              <a:spcBef>
                <a:spcPct val="0"/>
              </a:spcBef>
              <a:buFontTx/>
              <a:buNone/>
            </a:pPr>
            <a:r>
              <a:rPr lang="en-US" altLang="en-US" sz="2400" b="1" dirty="0">
                <a:latin typeface="Times New Roman" panose="02020603050405020304" pitchFamily="18" charset="0"/>
              </a:rPr>
              <a:t>Physical Therapy </a:t>
            </a:r>
          </a:p>
        </p:txBody>
      </p:sp>
      <p:pic>
        <p:nvPicPr>
          <p:cNvPr id="922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698875" cy="2466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218610"/>
            <a:ext cx="3825875" cy="25488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10"/>
          <p:cNvSpPr txBox="1">
            <a:spLocks noChangeArrowheads="1"/>
          </p:cNvSpPr>
          <p:nvPr/>
        </p:nvSpPr>
        <p:spPr bwMode="auto">
          <a:xfrm>
            <a:off x="2649538" y="3543300"/>
            <a:ext cx="3792537" cy="708025"/>
          </a:xfrm>
          <a:prstGeom prst="rect">
            <a:avLst/>
          </a:prstGeom>
          <a:solidFill>
            <a:schemeClr val="bg1">
              <a:lumMod val="95000"/>
              <a:lumOff val="5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b="1" dirty="0">
                <a:latin typeface="Times New Roman" panose="02020603050405020304" pitchFamily="18" charset="0"/>
              </a:rPr>
              <a:t>                    </a:t>
            </a:r>
            <a:r>
              <a:rPr lang="en-US" altLang="en-US" b="1" i="1" u="sng" dirty="0">
                <a:solidFill>
                  <a:schemeClr val="accent5">
                    <a:lumMod val="75000"/>
                  </a:schemeClr>
                </a:solidFill>
                <a:latin typeface="Times New Roman" panose="02020603050405020304" pitchFamily="18" charset="0"/>
              </a:rPr>
              <a:t>P.I.W.F.</a:t>
            </a:r>
          </a:p>
          <a:p>
            <a:pPr>
              <a:lnSpc>
                <a:spcPct val="100000"/>
              </a:lnSpc>
              <a:spcBef>
                <a:spcPct val="0"/>
              </a:spcBef>
              <a:buFontTx/>
              <a:buNone/>
              <a:defRPr/>
            </a:pPr>
            <a:r>
              <a:rPr lang="en-US" altLang="en-US" b="1" dirty="0">
                <a:latin typeface="Times New Roman" panose="02020603050405020304" pitchFamily="18" charset="0"/>
              </a:rPr>
              <a:t>Public Interactive Water Feature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t-health-district-final.jpg"/>
          <p:cNvPicPr>
            <a:picLocks noChangeAspect="1"/>
          </p:cNvPicPr>
          <p:nvPr/>
        </p:nvPicPr>
        <p:blipFill>
          <a:blip r:embed="rId3" cstate="print"/>
          <a:stretch>
            <a:fillRect/>
          </a:stretch>
        </p:blipFill>
        <p:spPr>
          <a:xfrm>
            <a:off x="1447800" y="690592"/>
            <a:ext cx="6556248" cy="13197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a:extLst>
              <a:ext uri="{FF2B5EF4-FFF2-40B4-BE49-F238E27FC236}">
                <a16:creationId xmlns:a16="http://schemas.microsoft.com/office/drawing/2014/main" id="{9B8F8069-9A41-264A-8716-884E9A7ABE53}"/>
              </a:ext>
            </a:extLst>
          </p:cNvPr>
          <p:cNvSpPr>
            <a:spLocks noGrp="1"/>
          </p:cNvSpPr>
          <p:nvPr>
            <p:ph type="ctrTitle"/>
          </p:nvPr>
        </p:nvSpPr>
        <p:spPr>
          <a:xfrm>
            <a:off x="609600" y="3733800"/>
            <a:ext cx="7086600" cy="1600200"/>
          </a:xfrm>
        </p:spPr>
        <p:txBody>
          <a:bodyPr/>
          <a:lstStyle/>
          <a:p>
            <a:pPr algn="l"/>
            <a:r>
              <a:rPr lang="en-US" dirty="0">
                <a:solidFill>
                  <a:schemeClr val="accent2"/>
                </a:solidFill>
              </a:rPr>
              <a:t>Recreational Water Illnesses</a:t>
            </a:r>
          </a:p>
        </p:txBody>
      </p:sp>
    </p:spTree>
    <p:extLst>
      <p:ext uri="{BB962C8B-B14F-4D97-AF65-F5344CB8AC3E}">
        <p14:creationId xmlns:p14="http://schemas.microsoft.com/office/powerpoint/2010/main" val="2817467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066800" y="1447800"/>
            <a:ext cx="5890512" cy="4597400"/>
          </a:xfrm>
          <a:solidFill>
            <a:schemeClr val="bg1"/>
          </a:solidFill>
          <a:ln w="57150">
            <a:solidFill>
              <a:schemeClr val="bg1"/>
            </a:solidFill>
          </a:ln>
        </p:spPr>
        <p:txBody>
          <a:bodyPr/>
          <a:lstStyle/>
          <a:p>
            <a:r>
              <a:rPr lang="en-US" sz="2400" dirty="0">
                <a:latin typeface="Arial Rounded MT Bold" panose="020F0704030504030204" pitchFamily="34" charset="0"/>
              </a:rPr>
              <a:t>Volume of Pool in Gallons</a:t>
            </a:r>
          </a:p>
          <a:p>
            <a:r>
              <a:rPr lang="en-US" sz="2400" dirty="0">
                <a:latin typeface="Arial Rounded MT Bold" panose="020F0704030504030204" pitchFamily="34" charset="0"/>
              </a:rPr>
              <a:t>Chemical Ranges</a:t>
            </a:r>
          </a:p>
          <a:p>
            <a:r>
              <a:rPr lang="en-US" sz="2400" dirty="0">
                <a:latin typeface="Arial Rounded MT Bold" panose="020F0704030504030204" pitchFamily="34" charset="0"/>
              </a:rPr>
              <a:t>Type of Chemicals Used</a:t>
            </a:r>
          </a:p>
          <a:p>
            <a:r>
              <a:rPr lang="en-US" sz="2400" dirty="0">
                <a:latin typeface="Arial Rounded MT Bold" panose="020F0704030504030204" pitchFamily="34" charset="0"/>
              </a:rPr>
              <a:t>Water Balance </a:t>
            </a:r>
          </a:p>
          <a:p>
            <a:r>
              <a:rPr lang="en-US" sz="2400" dirty="0">
                <a:latin typeface="Arial Rounded MT Bold" panose="020F0704030504030204" pitchFamily="34" charset="0"/>
              </a:rPr>
              <a:t>How the Water Circulates</a:t>
            </a:r>
          </a:p>
          <a:p>
            <a:r>
              <a:rPr lang="en-US" sz="2400" dirty="0">
                <a:latin typeface="Arial Rounded MT Bold" panose="020F0704030504030204" pitchFamily="34" charset="0"/>
              </a:rPr>
              <a:t>How to Clean Your Filter</a:t>
            </a:r>
          </a:p>
          <a:p>
            <a:r>
              <a:rPr lang="en-US" sz="2400" dirty="0">
                <a:latin typeface="Arial Rounded MT Bold" panose="020F0704030504030204" pitchFamily="34" charset="0"/>
              </a:rPr>
              <a:t>Basic Trouble Shooting</a:t>
            </a:r>
          </a:p>
        </p:txBody>
      </p:sp>
      <p:sp>
        <p:nvSpPr>
          <p:cNvPr id="3" name="Title 2">
            <a:extLst>
              <a:ext uri="{FF2B5EF4-FFF2-40B4-BE49-F238E27FC236}">
                <a16:creationId xmlns:a16="http://schemas.microsoft.com/office/drawing/2014/main" id="{F08A4AF4-E399-4AC4-ADE1-68BE2B3C0ACE}"/>
              </a:ext>
            </a:extLst>
          </p:cNvPr>
          <p:cNvSpPr>
            <a:spLocks noGrp="1"/>
          </p:cNvSpPr>
          <p:nvPr>
            <p:ph type="title"/>
          </p:nvPr>
        </p:nvSpPr>
        <p:spPr/>
        <p:txBody>
          <a:bodyPr/>
          <a:lstStyle/>
          <a:p>
            <a:r>
              <a:rPr lang="en-US" dirty="0">
                <a:solidFill>
                  <a:schemeClr val="accent2"/>
                </a:solidFill>
              </a:rPr>
              <a:t>Pool Operators Should Know:</a:t>
            </a:r>
          </a:p>
        </p:txBody>
      </p:sp>
    </p:spTree>
    <p:extLst>
      <p:ext uri="{BB962C8B-B14F-4D97-AF65-F5344CB8AC3E}">
        <p14:creationId xmlns:p14="http://schemas.microsoft.com/office/powerpoint/2010/main" val="250292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ox(out)">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box(out)">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box(out)">
                                      <p:cBhvr>
                                        <p:cTn id="17" dur="5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box(out)">
                                      <p:cBhvr>
                                        <p:cTn id="22" dur="500"/>
                                        <p:tgtEl>
                                          <p:spTgt spid="81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box(out)">
                                      <p:cBhvr>
                                        <p:cTn id="27" dur="500"/>
                                        <p:tgtEl>
                                          <p:spTgt spid="81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box(out)">
                                      <p:cBhvr>
                                        <p:cTn id="32" dur="500"/>
                                        <p:tgtEl>
                                          <p:spTgt spid="81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box(out)">
                                      <p:cBhvr>
                                        <p:cTn id="37"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147" y="304800"/>
            <a:ext cx="6665254" cy="5378588"/>
          </a:xfrm>
          <a:prstGeom prst="rect">
            <a:avLst/>
          </a:prstGeom>
          <a:solidFill>
            <a:schemeClr val="bg1"/>
          </a:solidFill>
        </p:spPr>
        <p:txBody>
          <a:bodyPr wrap="square">
            <a:spAutoFit/>
          </a:bodyPr>
          <a:lstStyle/>
          <a:p>
            <a:pPr eaLnBrk="1" fontAlgn="auto" hangingPunct="1">
              <a:lnSpc>
                <a:spcPct val="120000"/>
              </a:lnSpc>
              <a:spcBef>
                <a:spcPts val="1000"/>
              </a:spcBef>
              <a:spcAft>
                <a:spcPts val="0"/>
              </a:spcAft>
            </a:pPr>
            <a:r>
              <a:rPr lang="en-US" sz="4400" b="1" dirty="0">
                <a:solidFill>
                  <a:srgbClr val="FFFF00"/>
                </a:solidFill>
                <a:effectLst>
                  <a:outerShdw blurRad="50800" dist="38100" dir="2700000" algn="tl" rotWithShape="0">
                    <a:srgbClr val="000000">
                      <a:alpha val="48000"/>
                    </a:srgbClr>
                  </a:outerShdw>
                </a:effectLst>
                <a:latin typeface="Bookman Old Style" panose="02050604050505020204"/>
              </a:rPr>
              <a:t>		 </a:t>
            </a:r>
            <a:r>
              <a:rPr lang="en-US" sz="4000" dirty="0">
                <a:solidFill>
                  <a:schemeClr val="accent2"/>
                </a:solidFill>
                <a:effectLst>
                  <a:outerShdw blurRad="50800" dist="38100" dir="2700000" algn="tl" rotWithShape="0">
                    <a:srgbClr val="000000">
                      <a:alpha val="48000"/>
                    </a:srgbClr>
                  </a:outerShdw>
                </a:effectLst>
                <a:latin typeface="Bookman Old Style" panose="02050604050505020204"/>
              </a:rPr>
              <a:t>Sanitation</a:t>
            </a:r>
            <a:endParaRPr lang="en-US" altLang="en-US" sz="4000" dirty="0">
              <a:solidFill>
                <a:schemeClr val="accent2"/>
              </a:solidFill>
              <a:effectLst>
                <a:outerShdw blurRad="50800" dist="38100" dir="2700000" algn="tl" rotWithShape="0">
                  <a:srgbClr val="000000">
                    <a:alpha val="48000"/>
                  </a:srgbClr>
                </a:outerShdw>
              </a:effectLst>
              <a:latin typeface="Bookman Old Style" panose="02050604050505020204"/>
            </a:endParaRPr>
          </a:p>
          <a:p>
            <a:pPr eaLnBrk="1" fontAlgn="auto" hangingPunct="1">
              <a:lnSpc>
                <a:spcPct val="120000"/>
              </a:lnSpc>
              <a:spcBef>
                <a:spcPts val="1000"/>
              </a:spcBef>
              <a:spcAft>
                <a:spcPts val="0"/>
              </a:spcAft>
            </a:pPr>
            <a:endParaRPr lang="en-US" altLang="en-US" sz="2800" dirty="0">
              <a:effectLst>
                <a:outerShdw blurRad="50800" dist="38100" dir="2700000" algn="tl" rotWithShape="0">
                  <a:srgbClr val="000000">
                    <a:alpha val="48000"/>
                  </a:srgbClr>
                </a:outerShdw>
              </a:effectLst>
              <a:latin typeface="Arial" panose="020B0604020202020204" pitchFamily="34" charset="0"/>
              <a:cs typeface="Arial" panose="020B0604020202020204" pitchFamily="34" charset="0"/>
            </a:endParaRPr>
          </a:p>
          <a:p>
            <a:pPr eaLnBrk="1" fontAlgn="auto" hangingPunct="1">
              <a:lnSpc>
                <a:spcPct val="120000"/>
              </a:lnSpc>
              <a:spcBef>
                <a:spcPts val="1000"/>
              </a:spcBef>
              <a:spcAft>
                <a:spcPts val="0"/>
              </a:spcAft>
            </a:pPr>
            <a:r>
              <a:rPr lang="en-US" altLang="en-US" sz="2800" dirty="0">
                <a:effectLst>
                  <a:outerShdw blurRad="50800" dist="38100" dir="2700000" algn="tl" rotWithShape="0">
                    <a:srgbClr val="000000">
                      <a:alpha val="48000"/>
                    </a:srgbClr>
                  </a:outerShdw>
                </a:effectLst>
                <a:latin typeface="Arial" panose="020B0604020202020204" pitchFamily="34" charset="0"/>
                <a:cs typeface="Arial" panose="020B0604020202020204" pitchFamily="34" charset="0"/>
              </a:rPr>
              <a:t>Swimming pool sanitation is the process of ensuring healthy conditions in swimming pools.</a:t>
            </a:r>
          </a:p>
          <a:p>
            <a:pPr eaLnBrk="1" fontAlgn="auto" hangingPunct="1">
              <a:lnSpc>
                <a:spcPct val="120000"/>
              </a:lnSpc>
              <a:spcBef>
                <a:spcPts val="1000"/>
              </a:spcBef>
              <a:spcAft>
                <a:spcPts val="0"/>
              </a:spcAft>
            </a:pPr>
            <a:r>
              <a:rPr lang="en-US" altLang="en-US" sz="2800" dirty="0">
                <a:effectLst>
                  <a:outerShdw blurRad="50800" dist="38100" dir="2700000" algn="tl" rotWithShape="0">
                    <a:srgbClr val="000000">
                      <a:alpha val="48000"/>
                    </a:srgbClr>
                  </a:outerShdw>
                </a:effectLst>
                <a:latin typeface="Arial" panose="020B0604020202020204" pitchFamily="34" charset="0"/>
                <a:cs typeface="Arial" panose="020B0604020202020204" pitchFamily="34" charset="0"/>
              </a:rPr>
              <a:t>Proper sanitation is needed to maintain the visual clarity of water and to prevent the transmission of infectious waterborne diseases.</a:t>
            </a:r>
          </a:p>
        </p:txBody>
      </p:sp>
    </p:spTree>
    <p:extLst>
      <p:ext uri="{BB962C8B-B14F-4D97-AF65-F5344CB8AC3E}">
        <p14:creationId xmlns:p14="http://schemas.microsoft.com/office/powerpoint/2010/main" val="3419056921"/>
      </p:ext>
    </p:extLst>
  </p:cSld>
  <p:clrMapOvr>
    <a:masterClrMapping/>
  </p:clrMapOvr>
  <p:transition advTm="8000">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228600" y="1447800"/>
            <a:ext cx="7239000" cy="4419600"/>
          </a:xfrm>
        </p:spPr>
        <p:txBody>
          <a:bodyPr>
            <a:normAutofit fontScale="92500" lnSpcReduction="10000"/>
          </a:bodyPr>
          <a:lstStyle/>
          <a:p>
            <a:pPr>
              <a:lnSpc>
                <a:spcPct val="8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Is accomplished when the transmission of infections between persons or from the water is kept to a minimum.</a:t>
            </a:r>
          </a:p>
          <a:p>
            <a:pPr>
              <a:lnSpc>
                <a:spcPct val="8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Is the process of destroying microorganisms that might cause human disease. Pathogens include bacteria, fungi, viruses, &amp; protozoan parasites.</a:t>
            </a:r>
          </a:p>
          <a:p>
            <a:pPr>
              <a:lnSpc>
                <a:spcPct val="8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Is affected by the pH of the water, temperature, environmental wastes, and bather contamination.  </a:t>
            </a:r>
          </a:p>
          <a:p>
            <a:pPr>
              <a:lnSpc>
                <a:spcPct val="8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As the level of wastes and contamination increases, the proper level of disinfection becomes harder to maintain.</a:t>
            </a:r>
          </a:p>
        </p:txBody>
      </p:sp>
      <p:sp>
        <p:nvSpPr>
          <p:cNvPr id="3" name="Title 2">
            <a:extLst>
              <a:ext uri="{FF2B5EF4-FFF2-40B4-BE49-F238E27FC236}">
                <a16:creationId xmlns:a16="http://schemas.microsoft.com/office/drawing/2014/main" id="{44BE2F1D-502A-4311-8AE7-9D47BA309ED9}"/>
              </a:ext>
            </a:extLst>
          </p:cNvPr>
          <p:cNvSpPr>
            <a:spLocks noGrp="1"/>
          </p:cNvSpPr>
          <p:nvPr>
            <p:ph type="title"/>
          </p:nvPr>
        </p:nvSpPr>
        <p:spPr/>
        <p:txBody>
          <a:bodyPr/>
          <a:lstStyle/>
          <a:p>
            <a:r>
              <a:rPr lang="en-US" dirty="0">
                <a:solidFill>
                  <a:schemeClr val="accent2"/>
                </a:solidFill>
              </a:rPr>
              <a:t>               </a:t>
            </a:r>
            <a:r>
              <a:rPr lang="en-US" sz="4000" dirty="0">
                <a:solidFill>
                  <a:schemeClr val="accent2"/>
                </a:solidFill>
              </a:rPr>
              <a:t>Disinfection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5709-174F-471C-BB87-E64D793A00C8}"/>
              </a:ext>
            </a:extLst>
          </p:cNvPr>
          <p:cNvSpPr>
            <a:spLocks noGrp="1"/>
          </p:cNvSpPr>
          <p:nvPr>
            <p:ph type="title"/>
          </p:nvPr>
        </p:nvSpPr>
        <p:spPr/>
        <p:txBody>
          <a:bodyPr/>
          <a:lstStyle/>
          <a:p>
            <a:r>
              <a:rPr lang="en-US" dirty="0"/>
              <a:t>              </a:t>
            </a:r>
            <a:r>
              <a:rPr lang="en-US" sz="4000" dirty="0">
                <a:solidFill>
                  <a:schemeClr val="accent2"/>
                </a:solidFill>
              </a:rPr>
              <a:t>Oxidation</a:t>
            </a:r>
          </a:p>
        </p:txBody>
      </p:sp>
      <p:sp>
        <p:nvSpPr>
          <p:cNvPr id="3" name="Content Placeholder 2">
            <a:extLst>
              <a:ext uri="{FF2B5EF4-FFF2-40B4-BE49-F238E27FC236}">
                <a16:creationId xmlns:a16="http://schemas.microsoft.com/office/drawing/2014/main" id="{324D958F-50A9-45C6-BCDD-31EBCAFDEC82}"/>
              </a:ext>
            </a:extLst>
          </p:cNvPr>
          <p:cNvSpPr>
            <a:spLocks noGrp="1"/>
          </p:cNvSpPr>
          <p:nvPr>
            <p:ph idx="1"/>
          </p:nvPr>
        </p:nvSpPr>
        <p:spPr>
          <a:xfrm>
            <a:off x="609599" y="1447800"/>
            <a:ext cx="6347714" cy="4593563"/>
          </a:xfrm>
        </p:spPr>
        <p:txBody>
          <a:bodyPr>
            <a:noAutofit/>
          </a:bodyPr>
          <a:lstStyle/>
          <a:p>
            <a:r>
              <a:rPr lang="en-US" sz="2000" dirty="0">
                <a:latin typeface="Arial" panose="020B0604020202020204" pitchFamily="34" charset="0"/>
                <a:cs typeface="Arial" panose="020B0604020202020204" pitchFamily="34" charset="0"/>
              </a:rPr>
              <a:t>Oxidation refers to the reaction of a substance in the presence of oxygen. Iron rust is a common example of destructive oxidation, as iron is transformed to iron oxide, or rust, in the presence of oxygen. For swimming pools, the role of oxidation is critical to sanitizing pool water.</a:t>
            </a:r>
          </a:p>
          <a:p>
            <a:r>
              <a:rPr lang="en-US" sz="2000" dirty="0">
                <a:latin typeface="Arial" panose="020B0604020202020204" pitchFamily="34" charset="0"/>
                <a:cs typeface="Arial" panose="020B0604020202020204" pitchFamily="34" charset="0"/>
              </a:rPr>
              <a:t>In the process of oxidation in pool water, chlorine or other oxidizers gain an electron while contaminants lose an electron, rendering them useless. In short, oxidation takes potentially dangerous contaminants in the water and reduces them to harmless molecules, making the pool safe for swimming.</a:t>
            </a:r>
          </a:p>
        </p:txBody>
      </p:sp>
    </p:spTree>
    <p:extLst>
      <p:ext uri="{BB962C8B-B14F-4D97-AF65-F5344CB8AC3E}">
        <p14:creationId xmlns:p14="http://schemas.microsoft.com/office/powerpoint/2010/main" val="1124418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0157383[1]"/>
          <p:cNvPicPr>
            <a:picLocks noChangeAspect="1" noChangeArrowheads="1"/>
          </p:cNvPicPr>
          <p:nvPr/>
        </p:nvPicPr>
        <p:blipFill>
          <a:blip r:embed="rId3" cstate="print"/>
          <a:srcRect/>
          <a:stretch>
            <a:fillRect/>
          </a:stretch>
        </p:blipFill>
        <p:spPr bwMode="auto">
          <a:xfrm>
            <a:off x="3733800" y="2560431"/>
            <a:ext cx="1717675" cy="2438400"/>
          </a:xfrm>
          <a:prstGeom prst="rect">
            <a:avLst/>
          </a:prstGeom>
          <a:noFill/>
        </p:spPr>
      </p:pic>
      <p:sp>
        <p:nvSpPr>
          <p:cNvPr id="5125" name="Line 5"/>
          <p:cNvSpPr>
            <a:spLocks noChangeShapeType="1"/>
          </p:cNvSpPr>
          <p:nvPr/>
        </p:nvSpPr>
        <p:spPr bwMode="auto">
          <a:xfrm flipH="1" flipV="1">
            <a:off x="3089274" y="3131931"/>
            <a:ext cx="644525" cy="331580"/>
          </a:xfrm>
          <a:prstGeom prst="line">
            <a:avLst/>
          </a:prstGeom>
          <a:noFill/>
          <a:ln w="57150">
            <a:solidFill>
              <a:srgbClr val="FFFF00"/>
            </a:solidFill>
            <a:round/>
            <a:headEnd/>
            <a:tailEnd/>
          </a:ln>
          <a:effectLst/>
        </p:spPr>
        <p:txBody>
          <a:bodyPr/>
          <a:lstStyle/>
          <a:p>
            <a:endParaRPr lang="en-US"/>
          </a:p>
        </p:txBody>
      </p:sp>
      <p:sp>
        <p:nvSpPr>
          <p:cNvPr id="5126" name="Line 6"/>
          <p:cNvSpPr>
            <a:spLocks noChangeShapeType="1"/>
          </p:cNvSpPr>
          <p:nvPr/>
        </p:nvSpPr>
        <p:spPr bwMode="auto">
          <a:xfrm>
            <a:off x="4836887" y="3977861"/>
            <a:ext cx="1371600" cy="533400"/>
          </a:xfrm>
          <a:prstGeom prst="line">
            <a:avLst/>
          </a:prstGeom>
          <a:noFill/>
          <a:ln w="38100">
            <a:solidFill>
              <a:srgbClr val="FF0000"/>
            </a:solidFill>
            <a:round/>
            <a:headEnd/>
            <a:tailEnd/>
          </a:ln>
          <a:effectLst/>
        </p:spPr>
        <p:txBody>
          <a:bodyPr/>
          <a:lstStyle/>
          <a:p>
            <a:endParaRPr lang="en-US"/>
          </a:p>
        </p:txBody>
      </p:sp>
      <p:sp>
        <p:nvSpPr>
          <p:cNvPr id="5127" name="Line 7"/>
          <p:cNvSpPr>
            <a:spLocks noChangeShapeType="1"/>
          </p:cNvSpPr>
          <p:nvPr/>
        </p:nvSpPr>
        <p:spPr bwMode="auto">
          <a:xfrm flipV="1">
            <a:off x="4572000" y="2393123"/>
            <a:ext cx="1324316" cy="738808"/>
          </a:xfrm>
          <a:prstGeom prst="line">
            <a:avLst/>
          </a:prstGeom>
          <a:noFill/>
          <a:ln w="38100">
            <a:solidFill>
              <a:schemeClr val="accent1"/>
            </a:solidFill>
            <a:round/>
            <a:headEnd/>
            <a:tailEnd/>
          </a:ln>
          <a:effectLst/>
        </p:spPr>
        <p:txBody>
          <a:bodyPr/>
          <a:lstStyle/>
          <a:p>
            <a:endParaRPr lang="en-US"/>
          </a:p>
        </p:txBody>
      </p:sp>
      <p:sp>
        <p:nvSpPr>
          <p:cNvPr id="5128" name="Line 8"/>
          <p:cNvSpPr>
            <a:spLocks noChangeShapeType="1"/>
          </p:cNvSpPr>
          <p:nvPr/>
        </p:nvSpPr>
        <p:spPr bwMode="auto">
          <a:xfrm flipH="1">
            <a:off x="3089274" y="4419600"/>
            <a:ext cx="1066801" cy="405060"/>
          </a:xfrm>
          <a:prstGeom prst="line">
            <a:avLst/>
          </a:prstGeom>
          <a:noFill/>
          <a:ln w="57150">
            <a:solidFill>
              <a:srgbClr val="00B050"/>
            </a:solidFill>
            <a:round/>
            <a:headEnd/>
            <a:tailEnd/>
          </a:ln>
          <a:effectLst/>
        </p:spPr>
        <p:txBody>
          <a:bodyPr/>
          <a:lstStyle/>
          <a:p>
            <a:endParaRPr lang="en-US"/>
          </a:p>
        </p:txBody>
      </p:sp>
      <p:sp>
        <p:nvSpPr>
          <p:cNvPr id="5129" name="Rectangle 9"/>
          <p:cNvSpPr>
            <a:spLocks noChangeArrowheads="1"/>
          </p:cNvSpPr>
          <p:nvPr/>
        </p:nvSpPr>
        <p:spPr bwMode="auto">
          <a:xfrm>
            <a:off x="630237" y="2092829"/>
            <a:ext cx="2722563" cy="1692729"/>
          </a:xfrm>
          <a:prstGeom prst="rect">
            <a:avLst/>
          </a:prstGeom>
          <a:gradFill>
            <a:gsLst>
              <a:gs pos="0">
                <a:schemeClr val="tx1"/>
              </a:gs>
              <a:gs pos="69000">
                <a:schemeClr val="accent2">
                  <a:shade val="86000"/>
                  <a:satMod val="130000"/>
                  <a:lumMod val="102000"/>
                </a:schemeClr>
              </a:gs>
              <a:gs pos="100000">
                <a:schemeClr val="accent2">
                  <a:shade val="72000"/>
                  <a:satMod val="130000"/>
                  <a:lumMod val="100000"/>
                </a:schemeClr>
              </a:gs>
            </a:gsLst>
          </a:gradFill>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r>
              <a:rPr lang="en-US" b="1" dirty="0">
                <a:solidFill>
                  <a:srgbClr val="FFFF00"/>
                </a:solidFill>
              </a:rPr>
              <a:t>Hands may have ½ to 5</a:t>
            </a:r>
          </a:p>
          <a:p>
            <a:pPr algn="ctr"/>
            <a:r>
              <a:rPr lang="en-US" b="1" dirty="0">
                <a:solidFill>
                  <a:srgbClr val="FFFF00"/>
                </a:solidFill>
              </a:rPr>
              <a:t>million germs shed in</a:t>
            </a:r>
          </a:p>
          <a:p>
            <a:pPr algn="ctr"/>
            <a:r>
              <a:rPr lang="en-US" b="1" dirty="0">
                <a:solidFill>
                  <a:srgbClr val="FFFF00"/>
                </a:solidFill>
              </a:rPr>
              <a:t>a single washing</a:t>
            </a:r>
            <a:endParaRPr lang="en-US" sz="1600" b="1" dirty="0">
              <a:solidFill>
                <a:srgbClr val="FFFF00"/>
              </a:solidFill>
            </a:endParaRPr>
          </a:p>
        </p:txBody>
      </p:sp>
      <p:sp>
        <p:nvSpPr>
          <p:cNvPr id="5130" name="Oval 10"/>
          <p:cNvSpPr>
            <a:spLocks noChangeArrowheads="1"/>
          </p:cNvSpPr>
          <p:nvPr/>
        </p:nvSpPr>
        <p:spPr bwMode="auto">
          <a:xfrm>
            <a:off x="5640559" y="1996661"/>
            <a:ext cx="2743200" cy="1943100"/>
          </a:xfrm>
          <a:prstGeom prst="ellipse">
            <a:avLst/>
          </a:prstGeom>
          <a:gradFill>
            <a:gsLst>
              <a:gs pos="0">
                <a:schemeClr val="tx1"/>
              </a:gs>
              <a:gs pos="69000">
                <a:schemeClr val="accent2">
                  <a:shade val="86000"/>
                  <a:satMod val="130000"/>
                  <a:lumMod val="102000"/>
                </a:schemeClr>
              </a:gs>
              <a:gs pos="100000">
                <a:schemeClr val="accent2">
                  <a:shade val="72000"/>
                  <a:satMod val="130000"/>
                  <a:lumMod val="100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2000" b="1" dirty="0">
                <a:solidFill>
                  <a:srgbClr val="FFFF00"/>
                </a:solidFill>
              </a:rPr>
              <a:t>38, 000 germs with </a:t>
            </a:r>
          </a:p>
          <a:p>
            <a:pPr algn="ctr"/>
            <a:r>
              <a:rPr lang="en-US" sz="2000" b="1" dirty="0">
                <a:solidFill>
                  <a:srgbClr val="FFFF00"/>
                </a:solidFill>
              </a:rPr>
              <a:t>clearing of nose</a:t>
            </a:r>
          </a:p>
        </p:txBody>
      </p:sp>
      <p:sp>
        <p:nvSpPr>
          <p:cNvPr id="5131" name="Rectangle 11"/>
          <p:cNvSpPr>
            <a:spLocks noChangeArrowheads="1"/>
          </p:cNvSpPr>
          <p:nvPr/>
        </p:nvSpPr>
        <p:spPr bwMode="auto">
          <a:xfrm>
            <a:off x="5562600" y="4495800"/>
            <a:ext cx="3200400" cy="1905000"/>
          </a:xfrm>
          <a:prstGeom prst="rect">
            <a:avLst/>
          </a:prstGeom>
          <a:gradFill>
            <a:gsLst>
              <a:gs pos="22000">
                <a:schemeClr val="tx1"/>
              </a:gs>
              <a:gs pos="69000">
                <a:schemeClr val="accent2">
                  <a:shade val="86000"/>
                  <a:satMod val="130000"/>
                  <a:lumMod val="102000"/>
                </a:schemeClr>
              </a:gs>
              <a:gs pos="100000">
                <a:schemeClr val="accent2">
                  <a:shade val="72000"/>
                  <a:satMod val="130000"/>
                  <a:lumMod val="100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2000" b="1" dirty="0">
                <a:solidFill>
                  <a:srgbClr val="FFFF00"/>
                </a:solidFill>
              </a:rPr>
              <a:t>Perspiration:  An active</a:t>
            </a:r>
          </a:p>
          <a:p>
            <a:pPr algn="ctr"/>
            <a:r>
              <a:rPr lang="en-US" sz="2000" b="1" dirty="0">
                <a:solidFill>
                  <a:srgbClr val="FFFF00"/>
                </a:solidFill>
              </a:rPr>
              <a:t>swimmer contributes</a:t>
            </a:r>
          </a:p>
          <a:p>
            <a:pPr algn="ctr"/>
            <a:r>
              <a:rPr lang="en-US" sz="2000" b="1" dirty="0">
                <a:solidFill>
                  <a:srgbClr val="FFFF00"/>
                </a:solidFill>
              </a:rPr>
              <a:t>2 pints/hour</a:t>
            </a:r>
          </a:p>
        </p:txBody>
      </p:sp>
      <p:sp>
        <p:nvSpPr>
          <p:cNvPr id="5132" name="Oval 12"/>
          <p:cNvSpPr>
            <a:spLocks noChangeArrowheads="1"/>
          </p:cNvSpPr>
          <p:nvPr/>
        </p:nvSpPr>
        <p:spPr bwMode="auto">
          <a:xfrm>
            <a:off x="76199" y="4533900"/>
            <a:ext cx="4800601" cy="2057400"/>
          </a:xfrm>
          <a:prstGeom prst="ellipse">
            <a:avLst/>
          </a:prstGeom>
          <a:gradFill>
            <a:gsLst>
              <a:gs pos="0">
                <a:schemeClr val="tx1"/>
              </a:gs>
              <a:gs pos="69000">
                <a:schemeClr val="accent2">
                  <a:shade val="86000"/>
                  <a:satMod val="130000"/>
                  <a:lumMod val="102000"/>
                </a:schemeClr>
              </a:gs>
              <a:gs pos="100000">
                <a:schemeClr val="accent2">
                  <a:shade val="72000"/>
                  <a:satMod val="130000"/>
                  <a:lumMod val="100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b="1" dirty="0">
                <a:solidFill>
                  <a:srgbClr val="FFFF00"/>
                </a:solidFill>
              </a:rPr>
              <a:t>Area covered by swim trunks has an </a:t>
            </a:r>
          </a:p>
          <a:p>
            <a:pPr algn="ctr"/>
            <a:r>
              <a:rPr lang="en-US" b="1" dirty="0">
                <a:solidFill>
                  <a:srgbClr val="FFFF00"/>
                </a:solidFill>
              </a:rPr>
              <a:t>Excessive high number of germs &amp; </a:t>
            </a:r>
          </a:p>
          <a:p>
            <a:pPr algn="ctr"/>
            <a:r>
              <a:rPr lang="en-US" b="1" dirty="0">
                <a:solidFill>
                  <a:srgbClr val="FFFF00"/>
                </a:solidFill>
              </a:rPr>
              <a:t>Organic matter to shed if not </a:t>
            </a:r>
          </a:p>
          <a:p>
            <a:pPr algn="ctr"/>
            <a:r>
              <a:rPr lang="en-US" b="1" dirty="0">
                <a:solidFill>
                  <a:srgbClr val="FFFF00"/>
                </a:solidFill>
              </a:rPr>
              <a:t>Bathed prior to entering pool.</a:t>
            </a:r>
            <a:endParaRPr lang="en-US" sz="1600" b="1" dirty="0">
              <a:solidFill>
                <a:srgbClr val="FFFF00"/>
              </a:solidFill>
            </a:endParaRPr>
          </a:p>
        </p:txBody>
      </p:sp>
      <p:sp>
        <p:nvSpPr>
          <p:cNvPr id="5" name="Title 4">
            <a:extLst>
              <a:ext uri="{FF2B5EF4-FFF2-40B4-BE49-F238E27FC236}">
                <a16:creationId xmlns:a16="http://schemas.microsoft.com/office/drawing/2014/main" id="{E8C7E7F5-0F67-4DD9-9477-D96C0C0AE4B9}"/>
              </a:ext>
            </a:extLst>
          </p:cNvPr>
          <p:cNvSpPr>
            <a:spLocks noGrp="1"/>
          </p:cNvSpPr>
          <p:nvPr>
            <p:ph type="title"/>
          </p:nvPr>
        </p:nvSpPr>
        <p:spPr/>
        <p:txBody>
          <a:bodyPr/>
          <a:lstStyle/>
          <a:p>
            <a:r>
              <a:rPr lang="en-US" dirty="0">
                <a:solidFill>
                  <a:schemeClr val="accent2"/>
                </a:solidFill>
              </a:rPr>
              <a:t>Common Areas of Contamination From Bathers: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2000"/>
                                        <p:tgtEl>
                                          <p:spTgt spid="5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fade">
                                      <p:cBhvr>
                                        <p:cTn id="12" dur="2000"/>
                                        <p:tgtEl>
                                          <p:spTgt spid="5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32"/>
                                        </p:tgtEl>
                                        <p:attrNameLst>
                                          <p:attrName>style.visibility</p:attrName>
                                        </p:attrNameLst>
                                      </p:cBhvr>
                                      <p:to>
                                        <p:strVal val="visible"/>
                                      </p:to>
                                    </p:set>
                                    <p:animEffect transition="in" filter="fade">
                                      <p:cBhvr>
                                        <p:cTn id="17" dur="2000"/>
                                        <p:tgtEl>
                                          <p:spTgt spid="5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31"/>
                                        </p:tgtEl>
                                        <p:attrNameLst>
                                          <p:attrName>style.visibility</p:attrName>
                                        </p:attrNameLst>
                                      </p:cBhvr>
                                      <p:to>
                                        <p:strVal val="visible"/>
                                      </p:to>
                                    </p:set>
                                    <p:animEffect transition="in" filter="fade">
                                      <p:cBhvr>
                                        <p:cTn id="22" dur="2000"/>
                                        <p:tgtEl>
                                          <p:spTgt spid="5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animBg="1"/>
      <p:bldP spid="5130" grpId="0" animBg="1"/>
      <p:bldP spid="5131" grpId="0" animBg="1"/>
      <p:bldP spid="51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tretch/>
        </p:blipFill>
        <p:spPr>
          <a:xfrm>
            <a:off x="914400" y="228600"/>
            <a:ext cx="5918680" cy="6315904"/>
          </a:xfrm>
        </p:spPr>
      </p:pic>
    </p:spTree>
    <p:extLst>
      <p:ext uri="{BB962C8B-B14F-4D97-AF65-F5344CB8AC3E}">
        <p14:creationId xmlns:p14="http://schemas.microsoft.com/office/powerpoint/2010/main" val="232559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p:txBody>
          <a:bodyPr>
            <a:noAutofit/>
          </a:bodyPr>
          <a:lstStyle/>
          <a:p>
            <a:pPr>
              <a:buFont typeface="Wingdings" pitchFamily="2" charset="2"/>
              <a:buNone/>
            </a:pPr>
            <a:r>
              <a:rPr lang="en-US" sz="2400" b="1" dirty="0"/>
              <a:t>When choosing a disinfectant consider:</a:t>
            </a:r>
          </a:p>
          <a:p>
            <a:pPr>
              <a:buFont typeface="Wingdings" pitchFamily="2" charset="2"/>
              <a:buChar char="v"/>
            </a:pPr>
            <a:r>
              <a:rPr lang="en-US" sz="2400" dirty="0"/>
              <a:t>Water Temperature</a:t>
            </a:r>
          </a:p>
          <a:p>
            <a:pPr>
              <a:buFont typeface="Wingdings" pitchFamily="2" charset="2"/>
              <a:buChar char="v"/>
            </a:pPr>
            <a:r>
              <a:rPr lang="en-US" sz="2400" dirty="0"/>
              <a:t>Bathing loads</a:t>
            </a:r>
          </a:p>
          <a:p>
            <a:pPr>
              <a:buFont typeface="Wingdings" pitchFamily="2" charset="2"/>
              <a:buChar char="v"/>
            </a:pPr>
            <a:r>
              <a:rPr lang="en-US" sz="2400" dirty="0"/>
              <a:t>Indoor or Outdoor Pool</a:t>
            </a:r>
          </a:p>
          <a:p>
            <a:pPr>
              <a:buFont typeface="Wingdings" pitchFamily="2" charset="2"/>
              <a:buChar char="v"/>
            </a:pPr>
            <a:r>
              <a:rPr lang="en-US" sz="2400" dirty="0"/>
              <a:t>Type of facility </a:t>
            </a:r>
            <a:r>
              <a:rPr lang="en-US" dirty="0"/>
              <a:t>(pool, spa, therapy, water park)</a:t>
            </a:r>
          </a:p>
          <a:p>
            <a:pPr>
              <a:buFont typeface="Wingdings" pitchFamily="2" charset="2"/>
              <a:buChar char="v"/>
            </a:pPr>
            <a:r>
              <a:rPr lang="en-US" sz="2400" dirty="0"/>
              <a:t>Chemical storage and safety concerns</a:t>
            </a:r>
          </a:p>
          <a:p>
            <a:pPr>
              <a:buFont typeface="Wingdings" pitchFamily="2" charset="2"/>
              <a:buChar char="v"/>
            </a:pPr>
            <a:r>
              <a:rPr lang="en-US" sz="2400" dirty="0"/>
              <a:t>Supervision &amp; maintenance concerns</a:t>
            </a:r>
          </a:p>
          <a:p>
            <a:pPr>
              <a:buFont typeface="Wingdings" pitchFamily="2" charset="2"/>
              <a:buChar char="v"/>
            </a:pPr>
            <a:r>
              <a:rPr lang="en-US" sz="2400" dirty="0"/>
              <a:t>Codes &amp; regulations</a:t>
            </a:r>
          </a:p>
        </p:txBody>
      </p:sp>
      <p:sp>
        <p:nvSpPr>
          <p:cNvPr id="3" name="Title 2">
            <a:extLst>
              <a:ext uri="{FF2B5EF4-FFF2-40B4-BE49-F238E27FC236}">
                <a16:creationId xmlns:a16="http://schemas.microsoft.com/office/drawing/2014/main" id="{87302A9F-4C53-495B-AE22-D4F85D655B76}"/>
              </a:ext>
            </a:extLst>
          </p:cNvPr>
          <p:cNvSpPr>
            <a:spLocks noGrp="1"/>
          </p:cNvSpPr>
          <p:nvPr>
            <p:ph type="title"/>
          </p:nvPr>
        </p:nvSpPr>
        <p:spPr>
          <a:xfrm>
            <a:off x="1398143" y="538827"/>
            <a:ext cx="6347713" cy="1320800"/>
          </a:xfrm>
        </p:spPr>
        <p:txBody>
          <a:bodyPr/>
          <a:lstStyle/>
          <a:p>
            <a:r>
              <a:rPr lang="en-US" dirty="0">
                <a:solidFill>
                  <a:schemeClr val="accent2"/>
                </a:solidFill>
              </a:rPr>
              <a:t>Water Quality/Chemistry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33867" y="1306689"/>
            <a:ext cx="7924800" cy="5715000"/>
          </a:xfrm>
        </p:spPr>
        <p:txBody>
          <a:bodyPr>
            <a:normAutofit fontScale="92500" lnSpcReduction="10000"/>
          </a:bodyPr>
          <a:lstStyle/>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Free chlorine (FC) is the active available disinfectant in the water. (Range: 1.0 - 8.0 ppm…  Ideal:  2.0 - 3.0 ppm)</a:t>
            </a: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 </a:t>
            </a: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Combined chlorine (CC) is the result of FC reacting with ammonia or organic nitrogen compounds. (Min and Ideal:  none  Max: 0.4 ppm) 		</a:t>
            </a:r>
          </a:p>
          <a:p>
            <a:pPr lvl="2">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CC is also called “chloramines”		</a:t>
            </a:r>
          </a:p>
          <a:p>
            <a:pPr lvl="2">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Formed via urine, sweat, &amp; environment</a:t>
            </a:r>
          </a:p>
          <a:p>
            <a:pPr lvl="2">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Creates the Chlorine smell in indoor facilities</a:t>
            </a: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*Measured 2-3 times per day, unless automatic system is used…then once per day*</a:t>
            </a:r>
          </a:p>
        </p:txBody>
      </p:sp>
      <p:sp>
        <p:nvSpPr>
          <p:cNvPr id="3" name="Title 2">
            <a:extLst>
              <a:ext uri="{FF2B5EF4-FFF2-40B4-BE49-F238E27FC236}">
                <a16:creationId xmlns:a16="http://schemas.microsoft.com/office/drawing/2014/main" id="{7DCA9E20-BA6B-449A-BB71-3DB1BEC36D23}"/>
              </a:ext>
            </a:extLst>
          </p:cNvPr>
          <p:cNvSpPr>
            <a:spLocks noGrp="1"/>
          </p:cNvSpPr>
          <p:nvPr>
            <p:ph type="title"/>
          </p:nvPr>
        </p:nvSpPr>
        <p:spPr>
          <a:xfrm>
            <a:off x="1075838" y="0"/>
            <a:ext cx="5716679" cy="1320800"/>
          </a:xfrm>
        </p:spPr>
        <p:txBody>
          <a:bodyPr/>
          <a:lstStyle/>
          <a:p>
            <a:r>
              <a:rPr lang="en-US" dirty="0">
                <a:solidFill>
                  <a:schemeClr val="accent2"/>
                </a:solidFill>
              </a:rPr>
              <a:t>    </a:t>
            </a:r>
            <a:r>
              <a:rPr lang="en-US" sz="2800" dirty="0">
                <a:solidFill>
                  <a:schemeClr val="accent2"/>
                </a:solidFill>
              </a:rPr>
              <a:t>Water Quality/Chemistry</a:t>
            </a:r>
            <a:br>
              <a:rPr lang="en-US" sz="2800" dirty="0">
                <a:solidFill>
                  <a:schemeClr val="accent2"/>
                </a:solidFill>
              </a:rPr>
            </a:br>
            <a:r>
              <a:rPr lang="en-US" sz="2800" dirty="0">
                <a:solidFill>
                  <a:schemeClr val="accent2"/>
                </a:solidFill>
              </a:rPr>
              <a:t>                  (Pools)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DFD-730A-4877-97AF-9BB2A3F6CA52}"/>
              </a:ext>
            </a:extLst>
          </p:cNvPr>
          <p:cNvSpPr>
            <a:spLocks noGrp="1"/>
          </p:cNvSpPr>
          <p:nvPr>
            <p:ph type="title"/>
          </p:nvPr>
        </p:nvSpPr>
        <p:spPr>
          <a:xfrm>
            <a:off x="632178" y="0"/>
            <a:ext cx="6347713" cy="1320800"/>
          </a:xfrm>
        </p:spPr>
        <p:txBody>
          <a:bodyPr/>
          <a:lstStyle/>
          <a:p>
            <a:r>
              <a:rPr lang="en-US" dirty="0">
                <a:solidFill>
                  <a:schemeClr val="accent2"/>
                </a:solidFill>
              </a:rPr>
              <a:t>Water Quality/Chemistry </a:t>
            </a:r>
            <a:br>
              <a:rPr lang="en-US" dirty="0">
                <a:solidFill>
                  <a:schemeClr val="accent2"/>
                </a:solidFill>
              </a:rPr>
            </a:br>
            <a:r>
              <a:rPr lang="en-US" dirty="0">
                <a:solidFill>
                  <a:schemeClr val="accent2"/>
                </a:solidFill>
              </a:rPr>
              <a:t>              (Pools)</a:t>
            </a:r>
          </a:p>
        </p:txBody>
      </p:sp>
      <p:sp>
        <p:nvSpPr>
          <p:cNvPr id="5" name="Rectangle 3">
            <a:extLst>
              <a:ext uri="{FF2B5EF4-FFF2-40B4-BE49-F238E27FC236}">
                <a16:creationId xmlns:a16="http://schemas.microsoft.com/office/drawing/2014/main" id="{60FE18A1-881A-4B4C-BF17-90E2B8353221}"/>
              </a:ext>
            </a:extLst>
          </p:cNvPr>
          <p:cNvSpPr>
            <a:spLocks noGrp="1" noChangeArrowheads="1"/>
          </p:cNvSpPr>
          <p:nvPr>
            <p:ph idx="1"/>
          </p:nvPr>
        </p:nvSpPr>
        <p:spPr>
          <a:xfrm>
            <a:off x="304800" y="1320800"/>
            <a:ext cx="7086600" cy="4392612"/>
          </a:xfrm>
        </p:spPr>
        <p:txBody>
          <a:bodyPr>
            <a:normAutofit fontScale="70000" lnSpcReduction="20000"/>
          </a:bodyPr>
          <a:lstStyle/>
          <a:p>
            <a:pPr marL="0" indent="0">
              <a:lnSpc>
                <a:spcPct val="90000"/>
              </a:lnSpc>
              <a:buNone/>
            </a:pPr>
            <a:endParaRPr lang="en-US" sz="2800" dirty="0">
              <a:solidFill>
                <a:schemeClr val="tx1"/>
              </a:solidFill>
              <a:latin typeface="Arial" panose="020B0604020202020204" pitchFamily="34" charset="0"/>
              <a:cs typeface="Arial" panose="020B0604020202020204" pitchFamily="34" charset="0"/>
            </a:endParaRP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pH is the term used to refer to the degree of activity of an acid or base (alkali) in the water. It is the most important chemical factor to be maintained in swimming pools. pH is measured on a scale from O to 14 with 7 being neutral. (Range:  7.0 – 7.8      Ideal:  7.2 – 7.6)</a:t>
            </a:r>
          </a:p>
          <a:p>
            <a:pPr marL="0" indent="0">
              <a:lnSpc>
                <a:spcPct val="90000"/>
              </a:lnSpc>
              <a:buNone/>
            </a:pPr>
            <a:r>
              <a:rPr lang="en-US" sz="3400" dirty="0">
                <a:solidFill>
                  <a:schemeClr val="accent5"/>
                </a:solidFill>
                <a:latin typeface="Arial" panose="020B0604020202020204" pitchFamily="34" charset="0"/>
                <a:cs typeface="Arial" panose="020B0604020202020204" pitchFamily="34" charset="0"/>
              </a:rPr>
              <a:t>*More on this in a bit*</a:t>
            </a: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Cyanuric acid is used in outdoor swimming pools to lower the rate of photochemical reduction of chlorine, hypochlorous acid, and hypochlorite ion. That’s just a fancy way of saying it protects your pool’s chlorine from the effects of sunlight. The cyanuric acid extends the life of the chlorine by shielding it from ultraviolet rays. (Min:  none  Ideal:  30 – 50 ppm    Max:  100 ppm)</a:t>
            </a: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*Measured once per week*</a:t>
            </a:r>
          </a:p>
        </p:txBody>
      </p:sp>
    </p:spTree>
    <p:extLst>
      <p:ext uri="{BB962C8B-B14F-4D97-AF65-F5344CB8AC3E}">
        <p14:creationId xmlns:p14="http://schemas.microsoft.com/office/powerpoint/2010/main" val="1506218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0" y="1447800"/>
            <a:ext cx="7924800" cy="5715000"/>
          </a:xfrm>
        </p:spPr>
        <p:txBody>
          <a:bodyPr>
            <a:normAutofit fontScale="92500" lnSpcReduction="20000"/>
          </a:bodyPr>
          <a:lstStyle/>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Free chlorine (FC) is the active available disinfectant in the water. (Range: 2.0 - 8.0 ppm…  Ideal:  2.0 - 3.0 ppm)</a:t>
            </a: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 </a:t>
            </a: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Combined chlorine (CC) is the result of FC reacting with ammonia or organic nitrogen compounds. (Min and Ideal:  none  Max: 0.4 ppm)</a:t>
            </a: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lvl="2">
              <a:lnSpc>
                <a:spcPct val="90000"/>
              </a:lnSpc>
              <a:buFont typeface="Wingdings" pitchFamily="2" charset="2"/>
              <a:buChar char="v"/>
            </a:pPr>
            <a:r>
              <a:rPr lang="en-US" sz="2600" dirty="0">
                <a:solidFill>
                  <a:schemeClr val="tx1"/>
                </a:solidFill>
                <a:latin typeface="Arial" panose="020B0604020202020204" pitchFamily="34" charset="0"/>
                <a:cs typeface="Arial" panose="020B0604020202020204" pitchFamily="34" charset="0"/>
              </a:rPr>
              <a:t>CC is also called “chloramines”		</a:t>
            </a:r>
          </a:p>
          <a:p>
            <a:pPr lvl="2">
              <a:lnSpc>
                <a:spcPct val="90000"/>
              </a:lnSpc>
              <a:buFont typeface="Wingdings" pitchFamily="2" charset="2"/>
              <a:buChar char="v"/>
            </a:pPr>
            <a:r>
              <a:rPr lang="en-US" sz="2600" dirty="0">
                <a:solidFill>
                  <a:schemeClr val="tx1"/>
                </a:solidFill>
                <a:latin typeface="Arial" panose="020B0604020202020204" pitchFamily="34" charset="0"/>
                <a:cs typeface="Arial" panose="020B0604020202020204" pitchFamily="34" charset="0"/>
              </a:rPr>
              <a:t>Formed via urine, sweat, &amp; environment</a:t>
            </a:r>
          </a:p>
          <a:p>
            <a:pPr lvl="2">
              <a:lnSpc>
                <a:spcPct val="90000"/>
              </a:lnSpc>
              <a:buFont typeface="Wingdings" pitchFamily="2" charset="2"/>
              <a:buChar char="v"/>
            </a:pPr>
            <a:r>
              <a:rPr lang="en-US" sz="2600" dirty="0">
                <a:solidFill>
                  <a:schemeClr val="tx1"/>
                </a:solidFill>
                <a:latin typeface="Arial" panose="020B0604020202020204" pitchFamily="34" charset="0"/>
                <a:cs typeface="Arial" panose="020B0604020202020204" pitchFamily="34" charset="0"/>
              </a:rPr>
              <a:t>Creates the Chlorine smell in indoor facilities</a:t>
            </a: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*Measured 2-3 times per day, unless automatic system is used…then once per day*</a:t>
            </a:r>
          </a:p>
          <a:p>
            <a:pPr marL="0" indent="0">
              <a:lnSpc>
                <a:spcPct val="90000"/>
              </a:lnSpc>
              <a:buNone/>
            </a:pPr>
            <a:endParaRPr lang="en-US" sz="2800"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DCA9E20-BA6B-449A-BB71-3DB1BEC36D23}"/>
              </a:ext>
            </a:extLst>
          </p:cNvPr>
          <p:cNvSpPr>
            <a:spLocks noGrp="1"/>
          </p:cNvSpPr>
          <p:nvPr>
            <p:ph type="title"/>
          </p:nvPr>
        </p:nvSpPr>
        <p:spPr>
          <a:xfrm>
            <a:off x="1075838" y="0"/>
            <a:ext cx="5716679" cy="1320800"/>
          </a:xfrm>
        </p:spPr>
        <p:txBody>
          <a:bodyPr/>
          <a:lstStyle/>
          <a:p>
            <a:r>
              <a:rPr lang="en-US" dirty="0">
                <a:solidFill>
                  <a:schemeClr val="accent2"/>
                </a:solidFill>
              </a:rPr>
              <a:t>    </a:t>
            </a:r>
            <a:r>
              <a:rPr lang="en-US" sz="3200" dirty="0">
                <a:solidFill>
                  <a:schemeClr val="accent2"/>
                </a:solidFill>
              </a:rPr>
              <a:t>Water Quality/Chemistry</a:t>
            </a:r>
            <a:br>
              <a:rPr lang="en-US" sz="3200" dirty="0">
                <a:solidFill>
                  <a:schemeClr val="accent2"/>
                </a:solidFill>
              </a:rPr>
            </a:br>
            <a:r>
              <a:rPr lang="en-US" sz="3200" dirty="0">
                <a:solidFill>
                  <a:schemeClr val="accent2"/>
                </a:solidFill>
              </a:rPr>
              <a:t>                  (Spas)</a:t>
            </a:r>
          </a:p>
        </p:txBody>
      </p:sp>
    </p:spTree>
    <p:extLst>
      <p:ext uri="{BB962C8B-B14F-4D97-AF65-F5344CB8AC3E}">
        <p14:creationId xmlns:p14="http://schemas.microsoft.com/office/powerpoint/2010/main" val="141766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50"/>
          <p:cNvSpPr>
            <a:spLocks noGrp="1" noChangeArrowheads="1"/>
          </p:cNvSpPr>
          <p:nvPr>
            <p:ph type="title"/>
          </p:nvPr>
        </p:nvSpPr>
        <p:spPr>
          <a:xfrm>
            <a:off x="28731" y="606082"/>
            <a:ext cx="1317885" cy="3028499"/>
          </a:xfrm>
          <a:solidFill>
            <a:schemeClr val="bg1"/>
          </a:solidFill>
        </p:spPr>
        <p:txBody>
          <a:bodyPr rtlCol="0">
            <a:normAutofit fontScale="90000"/>
          </a:bodyPr>
          <a:lstStyle/>
          <a:p>
            <a:pPr algn="l" defTabSz="914320" fontAlgn="auto">
              <a:spcAft>
                <a:spcPts val="0"/>
              </a:spcAft>
              <a:defRPr/>
            </a:pPr>
            <a:r>
              <a:rPr lang="en-US" sz="5400" b="1" dirty="0">
                <a:solidFill>
                  <a:schemeClr val="tx1"/>
                </a:solidFill>
                <a:effectLst>
                  <a:outerShdw blurRad="38100" dist="38100" dir="2700000" algn="tl">
                    <a:srgbClr val="000000"/>
                  </a:outerShdw>
                </a:effectLst>
                <a:latin typeface="Benguiat Frisky" pitchFamily="66" charset="0"/>
              </a:rPr>
              <a:t>BIG </a:t>
            </a:r>
            <a:br>
              <a:rPr lang="en-US" b="1" dirty="0">
                <a:solidFill>
                  <a:schemeClr val="tx1"/>
                </a:solidFill>
                <a:effectLst>
                  <a:outerShdw blurRad="38100" dist="38100" dir="2700000" algn="tl">
                    <a:srgbClr val="000000"/>
                  </a:outerShdw>
                </a:effectLst>
                <a:latin typeface="Benguiat Frisky" pitchFamily="66" charset="0"/>
              </a:rPr>
            </a:br>
            <a:br>
              <a:rPr lang="en-US" b="1" dirty="0">
                <a:solidFill>
                  <a:schemeClr val="tx1"/>
                </a:solidFill>
                <a:effectLst>
                  <a:outerShdw blurRad="38100" dist="38100" dir="2700000" algn="tl">
                    <a:srgbClr val="000000"/>
                  </a:outerShdw>
                </a:effectLst>
                <a:latin typeface="Benguiat Frisky" pitchFamily="66" charset="0"/>
              </a:rPr>
            </a:br>
            <a:br>
              <a:rPr lang="en-US" b="1" dirty="0">
                <a:solidFill>
                  <a:schemeClr val="tx1"/>
                </a:solidFill>
                <a:effectLst>
                  <a:outerShdw blurRad="38100" dist="38100" dir="2700000" algn="tl">
                    <a:srgbClr val="000000"/>
                  </a:outerShdw>
                </a:effectLst>
                <a:latin typeface="Benguiat Frisky" pitchFamily="66" charset="0"/>
              </a:rPr>
            </a:br>
            <a:r>
              <a:rPr lang="en-US" dirty="0">
                <a:solidFill>
                  <a:schemeClr val="tx1"/>
                </a:solidFill>
                <a:effectLst>
                  <a:outerShdw blurRad="38100" dist="38100" dir="2700000" algn="tl">
                    <a:srgbClr val="000000"/>
                  </a:outerShdw>
                </a:effectLst>
                <a:latin typeface="Benguiat Frisky" pitchFamily="66" charset="0"/>
              </a:rPr>
              <a:t>or </a:t>
            </a:r>
            <a:br>
              <a:rPr lang="en-US" dirty="0">
                <a:solidFill>
                  <a:schemeClr val="tx1"/>
                </a:solidFill>
                <a:effectLst>
                  <a:outerShdw blurRad="38100" dist="38100" dir="2700000" algn="tl">
                    <a:srgbClr val="000000"/>
                  </a:outerShdw>
                </a:effectLst>
                <a:latin typeface="Benguiat Frisky" pitchFamily="66" charset="0"/>
              </a:rPr>
            </a:br>
            <a:r>
              <a:rPr lang="en-US" dirty="0">
                <a:solidFill>
                  <a:schemeClr val="tx1"/>
                </a:solidFill>
                <a:effectLst>
                  <a:outerShdw blurRad="38100" dist="38100" dir="2700000" algn="tl">
                    <a:srgbClr val="000000"/>
                  </a:outerShdw>
                </a:effectLst>
                <a:latin typeface="Benguiat Frisky" pitchFamily="66" charset="0"/>
              </a:rPr>
              <a:t>small…</a:t>
            </a:r>
            <a:br>
              <a:rPr lang="en-US" dirty="0">
                <a:solidFill>
                  <a:schemeClr val="tx1"/>
                </a:solidFill>
                <a:latin typeface="Benguiat Frisky" pitchFamily="66" charset="0"/>
              </a:rPr>
            </a:br>
            <a:endParaRPr lang="en-US" dirty="0">
              <a:solidFill>
                <a:schemeClr val="tx1"/>
              </a:solidFill>
            </a:endParaRPr>
          </a:p>
        </p:txBody>
      </p:sp>
      <p:graphicFrame>
        <p:nvGraphicFramePr>
          <p:cNvPr id="1026" name="Object 2"/>
          <p:cNvGraphicFramePr>
            <a:graphicFrameLocks noGrp="1" noChangeAspect="1"/>
          </p:cNvGraphicFramePr>
          <p:nvPr>
            <p:ph sz="quarter" idx="1"/>
            <p:extLst>
              <p:ext uri="{D42A27DB-BD31-4B8C-83A1-F6EECF244321}">
                <p14:modId xmlns:p14="http://schemas.microsoft.com/office/powerpoint/2010/main" val="1895704111"/>
              </p:ext>
            </p:extLst>
          </p:nvPr>
        </p:nvGraphicFramePr>
        <p:xfrm>
          <a:off x="1295400" y="381000"/>
          <a:ext cx="5867400" cy="3027362"/>
        </p:xfrm>
        <a:graphic>
          <a:graphicData uri="http://schemas.openxmlformats.org/presentationml/2006/ole">
            <mc:AlternateContent xmlns:mc="http://schemas.openxmlformats.org/markup-compatibility/2006">
              <mc:Choice xmlns:v="urn:schemas-microsoft-com:vml" Requires="v">
                <p:oleObj spid="_x0000_s1594" name="Image" r:id="rId4" imgW="5649114" imgH="2914286" progId="">
                  <p:embed/>
                </p:oleObj>
              </mc:Choice>
              <mc:Fallback>
                <p:oleObj name="Image" r:id="rId4" imgW="5649114" imgH="291428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
                        <a:ext cx="5867400" cy="3027362"/>
                      </a:xfrm>
                      <a:prstGeom prst="rect">
                        <a:avLst/>
                      </a:prstGeom>
                      <a:noFill/>
                    </p:spPr>
                  </p:pic>
                </p:oleObj>
              </mc:Fallback>
            </mc:AlternateContent>
          </a:graphicData>
        </a:graphic>
      </p:graphicFrame>
      <p:graphicFrame>
        <p:nvGraphicFramePr>
          <p:cNvPr id="1027" name="Object 3"/>
          <p:cNvGraphicFramePr>
            <a:graphicFrameLocks noGrp="1" noChangeAspect="1"/>
          </p:cNvGraphicFramePr>
          <p:nvPr>
            <p:ph sz="quarter" idx="2"/>
            <p:extLst>
              <p:ext uri="{D42A27DB-BD31-4B8C-83A1-F6EECF244321}">
                <p14:modId xmlns:p14="http://schemas.microsoft.com/office/powerpoint/2010/main" val="1625015067"/>
              </p:ext>
            </p:extLst>
          </p:nvPr>
        </p:nvGraphicFramePr>
        <p:xfrm>
          <a:off x="457200" y="3860800"/>
          <a:ext cx="3463925" cy="2311400"/>
        </p:xfrm>
        <a:graphic>
          <a:graphicData uri="http://schemas.openxmlformats.org/presentationml/2006/ole">
            <mc:AlternateContent xmlns:mc="http://schemas.openxmlformats.org/markup-compatibility/2006">
              <mc:Choice xmlns:v="urn:schemas-microsoft-com:vml" Requires="v">
                <p:oleObj spid="_x0000_s1595" name="Image" r:id="rId6" imgW="5238095" imgH="3495238" progId="">
                  <p:embed/>
                </p:oleObj>
              </mc:Choice>
              <mc:Fallback>
                <p:oleObj name="Image" r:id="rId6" imgW="5238095" imgH="3495238"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60800"/>
                        <a:ext cx="3463925" cy="231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65" name="Rectangle 2053"/>
          <p:cNvSpPr>
            <a:spLocks noGrp="1" noChangeArrowheads="1"/>
          </p:cNvSpPr>
          <p:nvPr>
            <p:ph type="body" sz="half" idx="3"/>
          </p:nvPr>
        </p:nvSpPr>
        <p:spPr>
          <a:xfrm>
            <a:off x="3921125" y="3581400"/>
            <a:ext cx="3241675" cy="1828800"/>
          </a:xfrm>
          <a:solidFill>
            <a:schemeClr val="bg1"/>
          </a:solidFill>
        </p:spPr>
        <p:txBody>
          <a:bodyPr rtlCol="0">
            <a:noAutofit/>
          </a:bodyPr>
          <a:lstStyle/>
          <a:p>
            <a:pPr marL="342870" indent="-342870" algn="ctr" defTabSz="914320" fontAlgn="auto">
              <a:spcAft>
                <a:spcPts val="0"/>
              </a:spcAft>
              <a:buFontTx/>
              <a:buNone/>
              <a:defRPr/>
            </a:pPr>
            <a:r>
              <a:rPr lang="en-US" sz="2800" b="1" dirty="0">
                <a:latin typeface="Adobe Caslon Pro" panose="0205050205050A020403" pitchFamily="18" charset="0"/>
              </a:rPr>
              <a:t>...they all need the proper </a:t>
            </a:r>
          </a:p>
          <a:p>
            <a:pPr marL="342870" indent="-342870" algn="ctr" defTabSz="914320" fontAlgn="auto">
              <a:spcAft>
                <a:spcPts val="0"/>
              </a:spcAft>
              <a:buFontTx/>
              <a:buNone/>
              <a:defRPr/>
            </a:pPr>
            <a:r>
              <a:rPr lang="en-US" sz="2800" b="1" dirty="0">
                <a:latin typeface="Adobe Caslon Pro" panose="0205050205050A020403" pitchFamily="18" charset="0"/>
              </a:rPr>
              <a:t>care</a:t>
            </a:r>
            <a:endParaRPr lang="en-US" sz="2400" b="1" dirty="0">
              <a:latin typeface="Adobe Caslon Pro" panose="0205050205050A020403" pitchFamily="18" charset="0"/>
            </a:endParaRPr>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DFD-730A-4877-97AF-9BB2A3F6CA52}"/>
              </a:ext>
            </a:extLst>
          </p:cNvPr>
          <p:cNvSpPr>
            <a:spLocks noGrp="1"/>
          </p:cNvSpPr>
          <p:nvPr>
            <p:ph type="title"/>
          </p:nvPr>
        </p:nvSpPr>
        <p:spPr>
          <a:xfrm>
            <a:off x="632178" y="0"/>
            <a:ext cx="6347713" cy="1320800"/>
          </a:xfrm>
        </p:spPr>
        <p:txBody>
          <a:bodyPr/>
          <a:lstStyle/>
          <a:p>
            <a:r>
              <a:rPr lang="en-US" dirty="0">
                <a:solidFill>
                  <a:schemeClr val="accent2"/>
                </a:solidFill>
              </a:rPr>
              <a:t>Water Quality/Chemistry </a:t>
            </a:r>
            <a:br>
              <a:rPr lang="en-US" dirty="0">
                <a:solidFill>
                  <a:schemeClr val="accent2"/>
                </a:solidFill>
              </a:rPr>
            </a:br>
            <a:r>
              <a:rPr lang="en-US" dirty="0">
                <a:solidFill>
                  <a:schemeClr val="accent2"/>
                </a:solidFill>
              </a:rPr>
              <a:t>              (Spas)</a:t>
            </a:r>
          </a:p>
        </p:txBody>
      </p:sp>
      <p:sp>
        <p:nvSpPr>
          <p:cNvPr id="5" name="Rectangle 3">
            <a:extLst>
              <a:ext uri="{FF2B5EF4-FFF2-40B4-BE49-F238E27FC236}">
                <a16:creationId xmlns:a16="http://schemas.microsoft.com/office/drawing/2014/main" id="{60FE18A1-881A-4B4C-BF17-90E2B8353221}"/>
              </a:ext>
            </a:extLst>
          </p:cNvPr>
          <p:cNvSpPr>
            <a:spLocks noGrp="1" noChangeArrowheads="1"/>
          </p:cNvSpPr>
          <p:nvPr>
            <p:ph idx="1"/>
          </p:nvPr>
        </p:nvSpPr>
        <p:spPr>
          <a:xfrm>
            <a:off x="304800" y="1320800"/>
            <a:ext cx="7086600" cy="4392612"/>
          </a:xfrm>
        </p:spPr>
        <p:txBody>
          <a:bodyPr>
            <a:normAutofit fontScale="70000" lnSpcReduction="20000"/>
          </a:bodyPr>
          <a:lstStyle/>
          <a:p>
            <a:pPr marL="0" indent="0">
              <a:lnSpc>
                <a:spcPct val="90000"/>
              </a:lnSpc>
              <a:buNone/>
            </a:pPr>
            <a:endParaRPr lang="en-US" sz="2800" dirty="0">
              <a:solidFill>
                <a:schemeClr val="tx1"/>
              </a:solidFill>
              <a:latin typeface="Arial" panose="020B0604020202020204" pitchFamily="34" charset="0"/>
              <a:cs typeface="Arial" panose="020B0604020202020204" pitchFamily="34" charset="0"/>
            </a:endParaRP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pH is the term used to refer to the degree of activity of an acid or base (alkali) in the water. It is the most important chemical factor to be maintained in swimming pools. pH is measured on a scale from O to 14 with 7 being neutral. (Range:  7.0 – 7.8      Ideal:  7.2 – 7.6)</a:t>
            </a:r>
          </a:p>
          <a:p>
            <a:pPr marL="0" indent="0">
              <a:lnSpc>
                <a:spcPct val="90000"/>
              </a:lnSpc>
              <a:buNone/>
            </a:pPr>
            <a:r>
              <a:rPr lang="en-US" sz="3400" dirty="0">
                <a:solidFill>
                  <a:schemeClr val="accent5"/>
                </a:solidFill>
                <a:latin typeface="Arial" panose="020B0604020202020204" pitchFamily="34" charset="0"/>
                <a:cs typeface="Arial" panose="020B0604020202020204" pitchFamily="34" charset="0"/>
              </a:rPr>
              <a:t>*More on this in a bit*</a:t>
            </a:r>
          </a:p>
          <a:p>
            <a:pPr>
              <a:lnSpc>
                <a:spcPct val="90000"/>
              </a:lnSpc>
              <a:buFont typeface="Wingdings" pitchFamily="2" charset="2"/>
              <a:buChar char="v"/>
            </a:pPr>
            <a:endParaRPr lang="en-US" sz="2800" dirty="0">
              <a:solidFill>
                <a:schemeClr val="tx1"/>
              </a:solidFill>
              <a:latin typeface="Arial" panose="020B0604020202020204" pitchFamily="34" charset="0"/>
              <a:cs typeface="Arial" panose="020B0604020202020204" pitchFamily="34" charset="0"/>
            </a:endParaRPr>
          </a:p>
          <a:p>
            <a:pPr>
              <a:lnSpc>
                <a:spcPct val="90000"/>
              </a:lnSpc>
              <a:buFont typeface="Wingdings" pitchFamily="2" charset="2"/>
              <a:buChar char="v"/>
            </a:pPr>
            <a:r>
              <a:rPr lang="en-US" sz="2800" dirty="0">
                <a:solidFill>
                  <a:schemeClr val="tx1"/>
                </a:solidFill>
                <a:latin typeface="Arial" panose="020B0604020202020204" pitchFamily="34" charset="0"/>
                <a:cs typeface="Arial" panose="020B0604020202020204" pitchFamily="34" charset="0"/>
              </a:rPr>
              <a:t>Cyanuric acid is used in outdoor swimming pools to lower the rate of photochemical reduction of chlorine, hypochlorous acid, and hypochlorite ion. That’s just a fancy way of saying it protects your pool’s chlorine from the effects of sunlight. The cyanuric acid extends the life of the chlorine by shielding it from ultraviolet rays. (Min:  none  Ideal:  30 – 50 ppm    Max:  100 ppm)</a:t>
            </a:r>
          </a:p>
          <a:p>
            <a:pPr marL="0" indent="0">
              <a:lnSpc>
                <a:spcPct val="90000"/>
              </a:lnSpc>
              <a:buNone/>
            </a:pPr>
            <a:r>
              <a:rPr lang="en-US" sz="2800" dirty="0">
                <a:solidFill>
                  <a:schemeClr val="tx1"/>
                </a:solidFill>
                <a:latin typeface="Arial" panose="020B0604020202020204" pitchFamily="34" charset="0"/>
                <a:cs typeface="Arial" panose="020B0604020202020204" pitchFamily="34" charset="0"/>
              </a:rPr>
              <a:t>*Measured once per week*</a:t>
            </a:r>
          </a:p>
        </p:txBody>
      </p:sp>
    </p:spTree>
    <p:extLst>
      <p:ext uri="{BB962C8B-B14F-4D97-AF65-F5344CB8AC3E}">
        <p14:creationId xmlns:p14="http://schemas.microsoft.com/office/powerpoint/2010/main" val="2984905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05687"/>
            <a:ext cx="6041592" cy="652430"/>
          </a:xfrm>
          <a:solidFill>
            <a:schemeClr val="bg1"/>
          </a:solidFill>
        </p:spPr>
        <p:txBody>
          <a:bodyPr/>
          <a:lstStyle/>
          <a:p>
            <a:r>
              <a:rPr lang="en-US" sz="3200" dirty="0">
                <a:solidFill>
                  <a:schemeClr val="accent2"/>
                </a:solidFill>
              </a:rPr>
              <a:t>      Water Quality/Chemistry</a:t>
            </a:r>
          </a:p>
        </p:txBody>
      </p:sp>
      <p:sp>
        <p:nvSpPr>
          <p:cNvPr id="8195" name="Rectangle 3"/>
          <p:cNvSpPr>
            <a:spLocks noGrp="1" noChangeArrowheads="1"/>
          </p:cNvSpPr>
          <p:nvPr>
            <p:ph idx="1"/>
          </p:nvPr>
        </p:nvSpPr>
        <p:spPr>
          <a:xfrm>
            <a:off x="665018" y="962784"/>
            <a:ext cx="8458200" cy="5450457"/>
          </a:xfrm>
          <a:solidFill>
            <a:schemeClr val="bg1"/>
          </a:solidFill>
        </p:spPr>
        <p:txBody>
          <a:bodyPr/>
          <a:lstStyle/>
          <a:p>
            <a:pPr>
              <a:buFontTx/>
              <a:buNone/>
            </a:pPr>
            <a:r>
              <a:rPr lang="en-US" sz="2400" dirty="0">
                <a:solidFill>
                  <a:schemeClr val="tx1"/>
                </a:solidFill>
              </a:rPr>
              <a:t>pH</a:t>
            </a:r>
            <a:r>
              <a:rPr lang="en-US" sz="2400" dirty="0"/>
              <a:t> is the measure of the active acid or base in the pool/spa.</a:t>
            </a:r>
          </a:p>
          <a:p>
            <a:pPr>
              <a:buFontTx/>
              <a:buNone/>
            </a:pPr>
            <a:endParaRPr lang="en-US" dirty="0"/>
          </a:p>
          <a:p>
            <a:pPr>
              <a:buFontTx/>
              <a:buNone/>
            </a:pPr>
            <a:endParaRPr lang="en-US" dirty="0"/>
          </a:p>
          <a:p>
            <a:endParaRPr lang="en-US" i="1" dirty="0"/>
          </a:p>
        </p:txBody>
      </p:sp>
      <p:sp>
        <p:nvSpPr>
          <p:cNvPr id="8200" name="AutoShape 8"/>
          <p:cNvSpPr>
            <a:spLocks noChangeArrowheads="1"/>
          </p:cNvSpPr>
          <p:nvPr/>
        </p:nvSpPr>
        <p:spPr bwMode="auto">
          <a:xfrm>
            <a:off x="355311" y="1447800"/>
            <a:ext cx="8636290" cy="4419600"/>
          </a:xfrm>
          <a:prstGeom prst="leftRightArrow">
            <a:avLst>
              <a:gd name="adj1" fmla="val 59370"/>
              <a:gd name="adj2" fmla="val 49743"/>
            </a:avLst>
          </a:prstGeom>
          <a:solidFill>
            <a:srgbClr val="FFFF00"/>
          </a:solidFill>
          <a:ln w="9525">
            <a:solidFill>
              <a:schemeClr val="tx1"/>
            </a:solidFill>
            <a:miter lim="800000"/>
            <a:headEnd/>
            <a:tailEnd/>
          </a:ln>
          <a:effectLst/>
        </p:spPr>
        <p:txBody>
          <a:bodyPr wrap="none" anchor="ctr"/>
          <a:lstStyle/>
          <a:p>
            <a:endParaRPr lang="en-US"/>
          </a:p>
        </p:txBody>
      </p:sp>
      <p:sp>
        <p:nvSpPr>
          <p:cNvPr id="8201" name="Text Box 9"/>
          <p:cNvSpPr txBox="1">
            <a:spLocks noChangeArrowheads="1"/>
          </p:cNvSpPr>
          <p:nvPr/>
        </p:nvSpPr>
        <p:spPr bwMode="auto">
          <a:xfrm>
            <a:off x="1066800" y="1714564"/>
            <a:ext cx="6009905" cy="307777"/>
          </a:xfrm>
          <a:prstGeom prst="rect">
            <a:avLst/>
          </a:prstGeom>
          <a:noFill/>
          <a:ln w="9525">
            <a:noFill/>
            <a:miter lim="800000"/>
            <a:headEnd/>
            <a:tailEnd/>
          </a:ln>
          <a:effectLst/>
        </p:spPr>
        <p:txBody>
          <a:bodyPr wrap="square">
            <a:spAutoFit/>
          </a:bodyPr>
          <a:lstStyle/>
          <a:p>
            <a:pPr>
              <a:spcBef>
                <a:spcPct val="50000"/>
              </a:spcBef>
            </a:pPr>
            <a:r>
              <a:rPr lang="en-US" sz="1400" dirty="0"/>
              <a:t>                            </a:t>
            </a:r>
            <a:r>
              <a:rPr lang="en-US" sz="1400" b="1" dirty="0">
                <a:solidFill>
                  <a:schemeClr val="accent5">
                    <a:lumMod val="75000"/>
                  </a:schemeClr>
                </a:solidFill>
              </a:rPr>
              <a:t>0  1  2  3  4  5  6  </a:t>
            </a:r>
            <a:r>
              <a:rPr lang="en-US" sz="1400" b="1" dirty="0">
                <a:solidFill>
                  <a:schemeClr val="accent1"/>
                </a:solidFill>
              </a:rPr>
              <a:t>7.0</a:t>
            </a:r>
            <a:r>
              <a:rPr lang="en-US" sz="1400" b="1" dirty="0">
                <a:solidFill>
                  <a:schemeClr val="accent5">
                    <a:lumMod val="75000"/>
                  </a:schemeClr>
                </a:solidFill>
              </a:rPr>
              <a:t>  </a:t>
            </a:r>
            <a:r>
              <a:rPr lang="en-US" sz="1400" b="1" dirty="0">
                <a:solidFill>
                  <a:schemeClr val="accent2">
                    <a:lumMod val="75000"/>
                  </a:schemeClr>
                </a:solidFill>
              </a:rPr>
              <a:t>7.2- 7.6  </a:t>
            </a:r>
            <a:r>
              <a:rPr lang="en-US" sz="1400" b="1" dirty="0">
                <a:solidFill>
                  <a:schemeClr val="accent1"/>
                </a:solidFill>
              </a:rPr>
              <a:t>7.8</a:t>
            </a:r>
            <a:r>
              <a:rPr lang="en-US" sz="1400" b="1" dirty="0">
                <a:solidFill>
                  <a:schemeClr val="accent2">
                    <a:lumMod val="75000"/>
                  </a:schemeClr>
                </a:solidFill>
              </a:rPr>
              <a:t>  </a:t>
            </a:r>
            <a:r>
              <a:rPr lang="en-US" sz="1400" b="1" dirty="0">
                <a:solidFill>
                  <a:srgbClr val="0070C0"/>
                </a:solidFill>
              </a:rPr>
              <a:t>8  9  10 11 12 13 14</a:t>
            </a:r>
            <a:r>
              <a:rPr lang="en-US" sz="1400" b="1" dirty="0"/>
              <a:t>  </a:t>
            </a:r>
            <a:endParaRPr lang="en-US" sz="1200" b="1" dirty="0"/>
          </a:p>
        </p:txBody>
      </p:sp>
      <p:sp>
        <p:nvSpPr>
          <p:cNvPr id="8203" name="Text Box 11"/>
          <p:cNvSpPr txBox="1">
            <a:spLocks noChangeArrowheads="1"/>
          </p:cNvSpPr>
          <p:nvPr/>
        </p:nvSpPr>
        <p:spPr bwMode="auto">
          <a:xfrm>
            <a:off x="9432925" y="3162300"/>
            <a:ext cx="184150" cy="366713"/>
          </a:xfrm>
          <a:prstGeom prst="rect">
            <a:avLst/>
          </a:prstGeom>
          <a:noFill/>
          <a:ln w="9525">
            <a:noFill/>
            <a:miter lim="800000"/>
            <a:headEnd/>
            <a:tailEnd/>
          </a:ln>
          <a:effectLst/>
        </p:spPr>
        <p:txBody>
          <a:bodyPr wrap="none">
            <a:spAutoFit/>
          </a:bodyPr>
          <a:lstStyle/>
          <a:p>
            <a:endParaRPr lang="en-US"/>
          </a:p>
        </p:txBody>
      </p:sp>
      <p:sp>
        <p:nvSpPr>
          <p:cNvPr id="8204" name="Text Box 12"/>
          <p:cNvSpPr txBox="1">
            <a:spLocks noChangeArrowheads="1"/>
          </p:cNvSpPr>
          <p:nvPr/>
        </p:nvSpPr>
        <p:spPr bwMode="auto">
          <a:xfrm>
            <a:off x="1925783" y="2507357"/>
            <a:ext cx="6553199" cy="2754600"/>
          </a:xfrm>
          <a:prstGeom prst="rect">
            <a:avLst/>
          </a:prstGeom>
          <a:noFill/>
          <a:ln w="9525">
            <a:noFill/>
            <a:miter lim="800000"/>
            <a:headEnd/>
            <a:tailEnd/>
          </a:ln>
          <a:effectLst/>
        </p:spPr>
        <p:txBody>
          <a:bodyPr wrap="square">
            <a:spAutoFit/>
          </a:bodyPr>
          <a:lstStyle/>
          <a:p>
            <a:pPr>
              <a:spcBef>
                <a:spcPct val="50000"/>
              </a:spcBef>
            </a:pPr>
            <a:r>
              <a:rPr lang="en-US" sz="1000" b="1" dirty="0">
                <a:solidFill>
                  <a:schemeClr val="accent2">
                    <a:lumMod val="75000"/>
                  </a:schemeClr>
                </a:solidFill>
              </a:rPr>
              <a:t>        </a:t>
            </a:r>
            <a:r>
              <a:rPr lang="en-US" sz="1400" b="1" u="sng" dirty="0">
                <a:solidFill>
                  <a:schemeClr val="accent5">
                    <a:lumMod val="75000"/>
                  </a:schemeClr>
                </a:solidFill>
                <a:latin typeface="Arial" panose="020B0604020202020204" pitchFamily="34" charset="0"/>
                <a:cs typeface="Arial" panose="020B0604020202020204" pitchFamily="34" charset="0"/>
              </a:rPr>
              <a:t>Corrosive Water:</a:t>
            </a:r>
            <a:r>
              <a:rPr lang="en-US" sz="1050" b="1" dirty="0">
                <a:solidFill>
                  <a:schemeClr val="bg2"/>
                </a:solidFill>
                <a:latin typeface="Arial" panose="020B0604020202020204" pitchFamily="34" charset="0"/>
                <a:cs typeface="Arial" panose="020B0604020202020204" pitchFamily="34" charset="0"/>
              </a:rPr>
              <a:t>	</a:t>
            </a:r>
            <a:r>
              <a:rPr lang="en-US" sz="1050" b="1" dirty="0">
                <a:latin typeface="Arial" panose="020B0604020202020204" pitchFamily="34" charset="0"/>
                <a:cs typeface="Arial" panose="020B0604020202020204" pitchFamily="34" charset="0"/>
              </a:rPr>
              <a:t>		          </a:t>
            </a:r>
            <a:r>
              <a:rPr lang="en-US" sz="1400" b="1" u="sng" dirty="0">
                <a:solidFill>
                  <a:srgbClr val="0070C0"/>
                </a:solidFill>
                <a:latin typeface="Arial" panose="020B0604020202020204" pitchFamily="34" charset="0"/>
                <a:cs typeface="Arial" panose="020B0604020202020204" pitchFamily="34" charset="0"/>
              </a:rPr>
              <a:t>Scaling Water:</a:t>
            </a:r>
            <a:r>
              <a:rPr lang="en-US" sz="1050" b="1" u="sng" dirty="0">
                <a:solidFill>
                  <a:schemeClr val="bg2"/>
                </a:solidFill>
                <a:latin typeface="Arial" panose="020B0604020202020204" pitchFamily="34" charset="0"/>
                <a:cs typeface="Arial" panose="020B0604020202020204" pitchFamily="34" charset="0"/>
              </a:rPr>
              <a:t>:</a:t>
            </a: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Etching of pool/spa surface</a:t>
            </a:r>
            <a:r>
              <a:rPr lang="en-US" sz="12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Clogged filters</a:t>
            </a: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Corrosion of metals</a:t>
            </a:r>
            <a:r>
              <a:rPr lang="en-US" sz="1400" b="1" dirty="0">
                <a:solidFill>
                  <a:srgbClr val="000000"/>
                </a:solidFill>
                <a:latin typeface="Arial" panose="020B0604020202020204" pitchFamily="34" charset="0"/>
                <a:cs typeface="Arial" panose="020B0604020202020204" pitchFamily="34" charset="0"/>
              </a:rPr>
              <a:t>	</a:t>
            </a:r>
            <a:r>
              <a:rPr lang="en-US" sz="12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Clogged heater elements</a:t>
            </a: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Staining of surface walls</a:t>
            </a:r>
            <a:r>
              <a:rPr lang="en-US" sz="12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Reduced circulation</a:t>
            </a:r>
            <a:endParaRPr lang="en-US" sz="1200" b="1" dirty="0">
              <a:solidFill>
                <a:srgbClr val="0070C0"/>
              </a:solidFill>
              <a:latin typeface="Arial" panose="020B0604020202020204" pitchFamily="34" charset="0"/>
              <a:cs typeface="Arial" panose="020B0604020202020204" pitchFamily="34" charset="0"/>
            </a:endParaRP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Chlorine loss</a:t>
            </a:r>
            <a:r>
              <a:rPr lang="en-US" sz="1400" b="1" dirty="0">
                <a:solidFill>
                  <a:srgbClr val="000000"/>
                </a:solidFill>
                <a:latin typeface="Arial" panose="020B0604020202020204" pitchFamily="34" charset="0"/>
                <a:cs typeface="Arial" panose="020B0604020202020204" pitchFamily="34" charset="0"/>
              </a:rPr>
              <a:t>	</a:t>
            </a:r>
            <a:r>
              <a:rPr lang="en-US" sz="12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Cloudy water</a:t>
            </a: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Wrinkles in vinyl liners</a:t>
            </a:r>
            <a:r>
              <a:rPr lang="en-US" sz="12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Chlorine inefficiency</a:t>
            </a:r>
            <a:endParaRPr lang="en-US" sz="1200" b="1" dirty="0">
              <a:solidFill>
                <a:srgbClr val="0070C0"/>
              </a:solidFill>
              <a:latin typeface="Arial" panose="020B0604020202020204" pitchFamily="34" charset="0"/>
              <a:cs typeface="Arial" panose="020B0604020202020204" pitchFamily="34" charset="0"/>
            </a:endParaRPr>
          </a:p>
          <a:p>
            <a:pPr>
              <a:spcBef>
                <a:spcPct val="50000"/>
              </a:spcBef>
            </a:pPr>
            <a:r>
              <a:rPr lang="en-US" sz="1400" b="1" dirty="0">
                <a:solidFill>
                  <a:schemeClr val="accent4">
                    <a:lumMod val="75000"/>
                  </a:schemeClr>
                </a:solidFill>
                <a:latin typeface="Arial" panose="020B0604020202020204" pitchFamily="34" charset="0"/>
                <a:cs typeface="Arial" panose="020B0604020202020204" pitchFamily="34" charset="0"/>
              </a:rPr>
              <a:t>Eye/skin irritation</a:t>
            </a:r>
            <a:r>
              <a:rPr lang="en-US" sz="1200" b="1" dirty="0">
                <a:solidFill>
                  <a:srgbClr val="000000"/>
                </a:solidFill>
                <a:latin typeface="Arial" panose="020B0604020202020204" pitchFamily="34" charset="0"/>
                <a:cs typeface="Arial" panose="020B0604020202020204" pitchFamily="34" charset="0"/>
              </a:rPr>
              <a:t>		</a:t>
            </a:r>
            <a:r>
              <a:rPr lang="en-US" sz="1100" b="1" dirty="0">
                <a:solidFill>
                  <a:srgbClr val="00000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Eye/skin irritation</a:t>
            </a:r>
          </a:p>
          <a:p>
            <a:pPr>
              <a:spcBef>
                <a:spcPct val="50000"/>
              </a:spcBef>
            </a:pPr>
            <a:endParaRPr lang="en-US" sz="1200" dirty="0"/>
          </a:p>
          <a:p>
            <a:pPr>
              <a:spcBef>
                <a:spcPct val="50000"/>
              </a:spcBef>
            </a:pPr>
            <a:endParaRPr lang="en-US" sz="1000" dirty="0"/>
          </a:p>
        </p:txBody>
      </p:sp>
      <p:sp>
        <p:nvSpPr>
          <p:cNvPr id="2" name="TextBox 1">
            <a:extLst>
              <a:ext uri="{FF2B5EF4-FFF2-40B4-BE49-F238E27FC236}">
                <a16:creationId xmlns:a16="http://schemas.microsoft.com/office/drawing/2014/main" id="{9E6F25B4-9A2F-48F6-BDF0-8D30F44C74E2}"/>
              </a:ext>
            </a:extLst>
          </p:cNvPr>
          <p:cNvSpPr txBox="1"/>
          <p:nvPr/>
        </p:nvSpPr>
        <p:spPr>
          <a:xfrm>
            <a:off x="2590800" y="5040868"/>
            <a:ext cx="4212792" cy="646331"/>
          </a:xfrm>
          <a:prstGeom prst="rect">
            <a:avLst/>
          </a:prstGeom>
          <a:noFill/>
        </p:spPr>
        <p:txBody>
          <a:bodyPr wrap="square" rtlCol="0">
            <a:spAutoFit/>
          </a:bodyPr>
          <a:lstStyle/>
          <a:p>
            <a:r>
              <a:rPr lang="en-US" dirty="0">
                <a:solidFill>
                  <a:schemeClr val="accent5">
                    <a:lumMod val="75000"/>
                  </a:schemeClr>
                </a:solidFill>
              </a:rPr>
              <a:t>Corrosive          </a:t>
            </a:r>
            <a:r>
              <a:rPr lang="en-US" dirty="0">
                <a:solidFill>
                  <a:schemeClr val="accent2">
                    <a:lumMod val="50000"/>
                  </a:schemeClr>
                </a:solidFill>
              </a:rPr>
              <a:t>Ideal            </a:t>
            </a:r>
            <a:r>
              <a:rPr lang="en-US" dirty="0">
                <a:solidFill>
                  <a:srgbClr val="0070C0"/>
                </a:solidFill>
              </a:rPr>
              <a:t>Scale</a:t>
            </a:r>
          </a:p>
          <a:p>
            <a:r>
              <a:rPr lang="en-US" dirty="0">
                <a:solidFill>
                  <a:schemeClr val="accent5">
                    <a:lumMod val="75000"/>
                  </a:schemeClr>
                </a:solidFill>
              </a:rPr>
              <a:t>Low pH                                 </a:t>
            </a:r>
            <a:r>
              <a:rPr lang="en-US" dirty="0">
                <a:solidFill>
                  <a:srgbClr val="0070C0"/>
                </a:solidFill>
              </a:rPr>
              <a:t>High pH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304800" y="533400"/>
            <a:ext cx="6858000" cy="5029200"/>
          </a:xfrm>
          <a:solidFill>
            <a:schemeClr val="bg1"/>
          </a:solidFill>
        </p:spPr>
        <p:txBody>
          <a:bodyPr>
            <a:normAutofit fontScale="92500" lnSpcReduction="20000"/>
          </a:bodyPr>
          <a:lstStyle/>
          <a:p>
            <a:pPr>
              <a:lnSpc>
                <a:spcPct val="90000"/>
              </a:lnSpc>
              <a:buFont typeface="Wingdings" pitchFamily="2" charset="2"/>
              <a:buChar char="v"/>
            </a:pPr>
            <a:r>
              <a:rPr lang="en-US" sz="2600" b="1" dirty="0">
                <a:solidFill>
                  <a:schemeClr val="tx1"/>
                </a:solidFill>
              </a:rPr>
              <a:t>Breakpoint Chlorination (BPC):  </a:t>
            </a:r>
            <a:r>
              <a:rPr lang="en-US" sz="3000" b="1" dirty="0">
                <a:solidFill>
                  <a:schemeClr val="tx1"/>
                </a:solidFill>
              </a:rPr>
              <a:t>The conversion of combined chlorine compounds to nitrogen gas is called breakpoint chlorination or BPC.</a:t>
            </a:r>
          </a:p>
          <a:p>
            <a:pPr>
              <a:lnSpc>
                <a:spcPct val="90000"/>
              </a:lnSpc>
              <a:buFont typeface="Wingdings" pitchFamily="2" charset="2"/>
              <a:buChar char="v"/>
            </a:pPr>
            <a:endParaRPr lang="en-US" sz="2400" b="1" dirty="0"/>
          </a:p>
          <a:p>
            <a:pPr algn="ctr">
              <a:lnSpc>
                <a:spcPct val="90000"/>
              </a:lnSpc>
              <a:buFont typeface="Wingdings" pitchFamily="2" charset="2"/>
              <a:buNone/>
            </a:pPr>
            <a:r>
              <a:rPr lang="en-US" sz="4800" dirty="0"/>
              <a:t>BPC = 10 x (TC-FC)</a:t>
            </a:r>
          </a:p>
          <a:p>
            <a:pPr algn="ctr">
              <a:lnSpc>
                <a:spcPct val="90000"/>
              </a:lnSpc>
              <a:buFont typeface="Wingdings" pitchFamily="2" charset="2"/>
              <a:buNone/>
            </a:pPr>
            <a:r>
              <a:rPr lang="en-US" sz="4800" dirty="0"/>
              <a:t>Or</a:t>
            </a:r>
          </a:p>
          <a:p>
            <a:pPr>
              <a:lnSpc>
                <a:spcPct val="90000"/>
              </a:lnSpc>
              <a:buFont typeface="Wingdings" pitchFamily="2" charset="2"/>
              <a:buNone/>
            </a:pPr>
            <a:r>
              <a:rPr lang="en-US" sz="4800" dirty="0"/>
              <a:t>       BPC = 10 x CC – FC</a:t>
            </a:r>
          </a:p>
          <a:p>
            <a:pPr>
              <a:lnSpc>
                <a:spcPct val="90000"/>
              </a:lnSpc>
              <a:buFont typeface="Wingdings" pitchFamily="2" charset="2"/>
              <a:buNone/>
            </a:pPr>
            <a:endParaRPr lang="en-US" sz="4800" dirty="0"/>
          </a:p>
          <a:p>
            <a:pPr algn="ctr">
              <a:lnSpc>
                <a:spcPct val="90000"/>
              </a:lnSpc>
              <a:buFont typeface="Wingdings" pitchFamily="2" charset="2"/>
              <a:buNone/>
            </a:pPr>
            <a:r>
              <a:rPr lang="en-US" sz="4400" dirty="0">
                <a:solidFill>
                  <a:schemeClr val="accent5"/>
                </a:solidFill>
              </a:rPr>
              <a:t>* Example on next slide *</a:t>
            </a:r>
          </a:p>
          <a:p>
            <a:pPr algn="ctr">
              <a:lnSpc>
                <a:spcPct val="90000"/>
              </a:lnSpc>
              <a:buFont typeface="Wingdings" pitchFamily="2" charset="2"/>
              <a:buNone/>
            </a:pPr>
            <a:endParaRPr lang="en-US" sz="4800" dirty="0"/>
          </a:p>
          <a:p>
            <a:pPr>
              <a:lnSpc>
                <a:spcPct val="90000"/>
              </a:lnSpc>
              <a:buFont typeface="Wingdings" pitchFamily="2" charset="2"/>
              <a:buNone/>
            </a:pPr>
            <a:endParaRPr lang="en-US" sz="2800" dirty="0"/>
          </a:p>
        </p:txBody>
      </p:sp>
      <p:sp>
        <p:nvSpPr>
          <p:cNvPr id="3" name="Title 2">
            <a:extLst>
              <a:ext uri="{FF2B5EF4-FFF2-40B4-BE49-F238E27FC236}">
                <a16:creationId xmlns:a16="http://schemas.microsoft.com/office/drawing/2014/main" id="{9690C7E7-5F54-4E9B-9A4E-C97D8D889828}"/>
              </a:ext>
            </a:extLst>
          </p:cNvPr>
          <p:cNvSpPr>
            <a:spLocks noGrp="1"/>
          </p:cNvSpPr>
          <p:nvPr>
            <p:ph type="title"/>
          </p:nvPr>
        </p:nvSpPr>
        <p:spPr>
          <a:xfrm>
            <a:off x="1398143" y="0"/>
            <a:ext cx="6347713" cy="1320800"/>
          </a:xfrm>
        </p:spPr>
        <p:txBody>
          <a:bodyPr/>
          <a:lstStyle/>
          <a:p>
            <a:r>
              <a:rPr lang="en-US" dirty="0">
                <a:solidFill>
                  <a:schemeClr val="accent2"/>
                </a:solidFill>
              </a:rPr>
              <a:t>Water Quality/Chemistry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28222" y="609600"/>
            <a:ext cx="6832600" cy="5105400"/>
          </a:xfrm>
          <a:solidFill>
            <a:schemeClr val="bg1"/>
          </a:solidFill>
        </p:spPr>
        <p:txBody>
          <a:bodyPr>
            <a:normAutofit/>
          </a:bodyPr>
          <a:lstStyle/>
          <a:p>
            <a:pPr>
              <a:lnSpc>
                <a:spcPct val="90000"/>
              </a:lnSpc>
              <a:buFont typeface="Wingdings" pitchFamily="2" charset="2"/>
              <a:buNone/>
            </a:pPr>
            <a:r>
              <a:rPr lang="en-US" sz="2400" dirty="0"/>
              <a:t>	</a:t>
            </a:r>
            <a:r>
              <a:rPr lang="en-US" sz="2400" b="1" dirty="0">
                <a:solidFill>
                  <a:schemeClr val="tx1"/>
                </a:solidFill>
              </a:rPr>
              <a:t>A 55,000 gallon pool with FC=1.5ppm; TC=2.3ppm;  How many ppm additional chlorine must be added to achieve breakpoint?</a:t>
            </a:r>
          </a:p>
          <a:p>
            <a:pPr>
              <a:lnSpc>
                <a:spcPct val="90000"/>
              </a:lnSpc>
              <a:buFont typeface="Wingdings" pitchFamily="2" charset="2"/>
              <a:buNone/>
            </a:pPr>
            <a:r>
              <a:rPr lang="en-US" dirty="0">
                <a:solidFill>
                  <a:schemeClr val="tx1"/>
                </a:solidFill>
              </a:rPr>
              <a:t>			</a:t>
            </a:r>
            <a:r>
              <a:rPr lang="en-US" sz="2800" b="1" dirty="0">
                <a:solidFill>
                  <a:schemeClr val="tx1"/>
                </a:solidFill>
              </a:rPr>
              <a:t>TC – FC = CC		    </a:t>
            </a:r>
          </a:p>
          <a:p>
            <a:pPr>
              <a:lnSpc>
                <a:spcPct val="90000"/>
              </a:lnSpc>
              <a:buFont typeface="Wingdings" pitchFamily="2" charset="2"/>
              <a:buNone/>
            </a:pPr>
            <a:r>
              <a:rPr lang="en-US" sz="2800" b="1" dirty="0">
                <a:solidFill>
                  <a:schemeClr val="tx1"/>
                </a:solidFill>
              </a:rPr>
              <a:t>			2.3 – 1.5 = .8ppm</a:t>
            </a:r>
          </a:p>
          <a:p>
            <a:pPr>
              <a:lnSpc>
                <a:spcPct val="90000"/>
              </a:lnSpc>
              <a:buNone/>
            </a:pPr>
            <a:r>
              <a:rPr lang="en-US" sz="2800" dirty="0">
                <a:solidFill>
                  <a:schemeClr val="tx1"/>
                </a:solidFill>
              </a:rPr>
              <a:t>			</a:t>
            </a:r>
            <a:r>
              <a:rPr lang="en-US" sz="2800" b="1" dirty="0">
                <a:solidFill>
                  <a:schemeClr val="tx1"/>
                </a:solidFill>
              </a:rPr>
              <a:t>BPC = CC X 10 		</a:t>
            </a:r>
          </a:p>
          <a:p>
            <a:pPr>
              <a:lnSpc>
                <a:spcPct val="90000"/>
              </a:lnSpc>
              <a:buNone/>
            </a:pPr>
            <a:r>
              <a:rPr lang="en-US" sz="2800" b="1" dirty="0">
                <a:solidFill>
                  <a:schemeClr val="tx1"/>
                </a:solidFill>
              </a:rPr>
              <a:t>			BPC = 10 x .8</a:t>
            </a:r>
          </a:p>
          <a:p>
            <a:pPr>
              <a:lnSpc>
                <a:spcPct val="90000"/>
              </a:lnSpc>
              <a:buFont typeface="Wingdings" pitchFamily="2" charset="2"/>
              <a:buNone/>
            </a:pPr>
            <a:r>
              <a:rPr lang="en-US" sz="2800" b="1" dirty="0">
                <a:solidFill>
                  <a:schemeClr val="tx1"/>
                </a:solidFill>
              </a:rPr>
              <a:t>			BPC = 8.0 ppm </a:t>
            </a:r>
          </a:p>
          <a:p>
            <a:pPr>
              <a:lnSpc>
                <a:spcPct val="90000"/>
              </a:lnSpc>
              <a:buFont typeface="Wingdings" pitchFamily="2" charset="2"/>
              <a:buNone/>
            </a:pPr>
            <a:r>
              <a:rPr lang="en-US" sz="2800" b="1" dirty="0">
                <a:solidFill>
                  <a:schemeClr val="tx1"/>
                </a:solidFill>
              </a:rPr>
              <a:t>	  Original FC    </a:t>
            </a:r>
            <a:r>
              <a:rPr lang="en-US" sz="2800" b="1" u="sng" dirty="0">
                <a:solidFill>
                  <a:schemeClr val="tx1"/>
                </a:solidFill>
              </a:rPr>
              <a:t>-1.5</a:t>
            </a:r>
          </a:p>
          <a:p>
            <a:pPr>
              <a:lnSpc>
                <a:spcPct val="90000"/>
              </a:lnSpc>
              <a:buFont typeface="Wingdings" pitchFamily="2" charset="2"/>
              <a:buNone/>
            </a:pPr>
            <a:r>
              <a:rPr lang="en-US" sz="2800" b="1" dirty="0">
                <a:solidFill>
                  <a:schemeClr val="tx1"/>
                </a:solidFill>
              </a:rPr>
              <a:t>                     BPC    6.5 ppm </a:t>
            </a:r>
          </a:p>
          <a:p>
            <a:pPr algn="ctr">
              <a:lnSpc>
                <a:spcPct val="90000"/>
              </a:lnSpc>
              <a:buFont typeface="Wingdings" pitchFamily="2" charset="2"/>
              <a:buNone/>
            </a:pPr>
            <a:endParaRPr lang="en-US" sz="2800" b="1" dirty="0"/>
          </a:p>
          <a:p>
            <a:pPr>
              <a:lnSpc>
                <a:spcPct val="90000"/>
              </a:lnSpc>
              <a:buFontTx/>
              <a:buNone/>
            </a:pPr>
            <a:endParaRPr lang="en-US" sz="3600" dirty="0"/>
          </a:p>
        </p:txBody>
      </p:sp>
      <p:sp>
        <p:nvSpPr>
          <p:cNvPr id="3" name="Title 2">
            <a:extLst>
              <a:ext uri="{FF2B5EF4-FFF2-40B4-BE49-F238E27FC236}">
                <a16:creationId xmlns:a16="http://schemas.microsoft.com/office/drawing/2014/main" id="{2330AC58-AD90-49BC-A992-2CB0D8A2397D}"/>
              </a:ext>
            </a:extLst>
          </p:cNvPr>
          <p:cNvSpPr>
            <a:spLocks noGrp="1"/>
          </p:cNvSpPr>
          <p:nvPr>
            <p:ph type="title"/>
          </p:nvPr>
        </p:nvSpPr>
        <p:spPr>
          <a:xfrm>
            <a:off x="3048000" y="76200"/>
            <a:ext cx="3048000" cy="762000"/>
          </a:xfrm>
        </p:spPr>
        <p:txBody>
          <a:bodyPr/>
          <a:lstStyle/>
          <a:p>
            <a:r>
              <a:rPr lang="en-US" dirty="0">
                <a:solidFill>
                  <a:schemeClr val="accent2"/>
                </a:solidFill>
              </a:rPr>
              <a:t>BPC Example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14285" y="457200"/>
            <a:ext cx="6166830" cy="1326321"/>
          </a:xfrm>
          <a:solidFill>
            <a:schemeClr val="bg1"/>
          </a:solidFill>
        </p:spPr>
        <p:txBody>
          <a:bodyPr/>
          <a:lstStyle/>
          <a:p>
            <a:r>
              <a:rPr lang="en-US" dirty="0">
                <a:solidFill>
                  <a:schemeClr val="accent2"/>
                </a:solidFill>
              </a:rPr>
              <a:t>Water Quality/Chemistry</a:t>
            </a:r>
          </a:p>
        </p:txBody>
      </p:sp>
      <p:sp>
        <p:nvSpPr>
          <p:cNvPr id="14339" name="Rectangle 3"/>
          <p:cNvSpPr>
            <a:spLocks noGrp="1" noChangeArrowheads="1"/>
          </p:cNvSpPr>
          <p:nvPr>
            <p:ph idx="1"/>
          </p:nvPr>
        </p:nvSpPr>
        <p:spPr>
          <a:xfrm>
            <a:off x="533400" y="1524000"/>
            <a:ext cx="6347714" cy="5334000"/>
          </a:xfrm>
          <a:solidFill>
            <a:schemeClr val="bg1">
              <a:lumMod val="95000"/>
              <a:lumOff val="5000"/>
            </a:schemeClr>
          </a:solidFill>
        </p:spPr>
        <p:txBody>
          <a:bodyPr>
            <a:noAutofit/>
          </a:bodyPr>
          <a:lstStyle/>
          <a:p>
            <a:pPr>
              <a:buFontTx/>
              <a:buNone/>
            </a:pPr>
            <a:r>
              <a:rPr lang="en-US" sz="3600" dirty="0"/>
              <a:t>Other required tests necessary for operation are:</a:t>
            </a:r>
          </a:p>
          <a:p>
            <a:pPr>
              <a:buClr>
                <a:schemeClr val="accent2"/>
              </a:buClr>
              <a:buFont typeface="Wingdings" pitchFamily="2" charset="2"/>
              <a:buChar char="v"/>
            </a:pPr>
            <a:r>
              <a:rPr lang="en-US" sz="3600" dirty="0"/>
              <a:t>Total Alkalinity</a:t>
            </a:r>
          </a:p>
          <a:p>
            <a:pPr>
              <a:buClr>
                <a:schemeClr val="accent2"/>
              </a:buClr>
              <a:buFont typeface="Wingdings" pitchFamily="2" charset="2"/>
              <a:buChar char="v"/>
            </a:pPr>
            <a:r>
              <a:rPr lang="en-US" sz="3600" dirty="0"/>
              <a:t>Calcium Hardness</a:t>
            </a:r>
          </a:p>
          <a:p>
            <a:pPr>
              <a:buClr>
                <a:schemeClr val="accent2"/>
              </a:buClr>
              <a:buFont typeface="Wingdings" pitchFamily="2" charset="2"/>
              <a:buChar char="v"/>
            </a:pPr>
            <a:endParaRPr lang="en-US" sz="3600" dirty="0"/>
          </a:p>
          <a:p>
            <a:pPr marL="0" indent="0">
              <a:buClr>
                <a:schemeClr val="accent2"/>
              </a:buClr>
              <a:buNone/>
            </a:pPr>
            <a:r>
              <a:rPr lang="en-US" sz="3600" dirty="0"/>
              <a:t>* Performed every 30 days*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13139" y="233036"/>
            <a:ext cx="6244861" cy="1326321"/>
          </a:xfrm>
          <a:solidFill>
            <a:schemeClr val="bg1"/>
          </a:solidFill>
        </p:spPr>
        <p:txBody>
          <a:bodyPr/>
          <a:lstStyle/>
          <a:p>
            <a:r>
              <a:rPr lang="en-US" dirty="0">
                <a:solidFill>
                  <a:schemeClr val="accent2"/>
                </a:solidFill>
              </a:rPr>
              <a:t>Water Quality/Chemistry</a:t>
            </a:r>
          </a:p>
        </p:txBody>
      </p:sp>
      <p:sp>
        <p:nvSpPr>
          <p:cNvPr id="17411" name="Rectangle 3"/>
          <p:cNvSpPr>
            <a:spLocks noGrp="1" noChangeArrowheads="1"/>
          </p:cNvSpPr>
          <p:nvPr>
            <p:ph idx="1"/>
          </p:nvPr>
        </p:nvSpPr>
        <p:spPr>
          <a:xfrm>
            <a:off x="152401" y="1143000"/>
            <a:ext cx="7010399" cy="5257800"/>
          </a:xfrm>
          <a:solidFill>
            <a:schemeClr val="bg1"/>
          </a:solidFill>
        </p:spPr>
        <p:txBody>
          <a:bodyPr>
            <a:normAutofit fontScale="92500"/>
          </a:bodyPr>
          <a:lstStyle/>
          <a:p>
            <a:pPr>
              <a:buFontTx/>
              <a:buNone/>
            </a:pPr>
            <a:r>
              <a:rPr lang="en-US" sz="2800" dirty="0">
                <a:solidFill>
                  <a:schemeClr val="tx1"/>
                </a:solidFill>
              </a:rPr>
              <a:t>Total Alkalinity:  A measure of the buffering capacity of water, or its ability to resist a change in </a:t>
            </a:r>
            <a:r>
              <a:rPr lang="en-US" sz="2800" dirty="0" err="1">
                <a:solidFill>
                  <a:schemeClr val="tx1"/>
                </a:solidFill>
              </a:rPr>
              <a:t>pH.</a:t>
            </a:r>
            <a:r>
              <a:rPr lang="en-US" sz="2800" dirty="0">
                <a:solidFill>
                  <a:schemeClr val="tx1"/>
                </a:solidFill>
              </a:rPr>
              <a:t>  It is a BUFFER.</a:t>
            </a:r>
          </a:p>
          <a:p>
            <a:pPr>
              <a:buFont typeface="Wingdings" pitchFamily="2" charset="2"/>
              <a:buChar char="v"/>
            </a:pPr>
            <a:r>
              <a:rPr lang="en-US" sz="2800" dirty="0">
                <a:solidFill>
                  <a:schemeClr val="tx1"/>
                </a:solidFill>
              </a:rPr>
              <a:t>Ideal alkalinity ranges from 80-100ppm for calcium, lithium or sodium hypochlorite.</a:t>
            </a:r>
          </a:p>
          <a:p>
            <a:pPr>
              <a:buFont typeface="Wingdings" pitchFamily="2" charset="2"/>
              <a:buChar char="v"/>
            </a:pPr>
            <a:r>
              <a:rPr lang="en-US" sz="2800" dirty="0">
                <a:solidFill>
                  <a:schemeClr val="tx1"/>
                </a:solidFill>
              </a:rPr>
              <a:t>Ideal alkalinity ranges from 100-120pm for sodium </a:t>
            </a:r>
            <a:r>
              <a:rPr lang="en-US" sz="2800" dirty="0" err="1">
                <a:solidFill>
                  <a:schemeClr val="tx1"/>
                </a:solidFill>
              </a:rPr>
              <a:t>dichlor</a:t>
            </a:r>
            <a:r>
              <a:rPr lang="en-US" sz="2800" dirty="0">
                <a:solidFill>
                  <a:schemeClr val="tx1"/>
                </a:solidFill>
              </a:rPr>
              <a:t>, </a:t>
            </a:r>
            <a:r>
              <a:rPr lang="en-US" sz="2800" dirty="0" err="1">
                <a:solidFill>
                  <a:schemeClr val="tx1"/>
                </a:solidFill>
              </a:rPr>
              <a:t>trichlor</a:t>
            </a:r>
            <a:r>
              <a:rPr lang="en-US" sz="2800" dirty="0">
                <a:solidFill>
                  <a:schemeClr val="tx1"/>
                </a:solidFill>
              </a:rPr>
              <a:t>, and chlorine gas.</a:t>
            </a:r>
          </a:p>
          <a:p>
            <a:pPr>
              <a:buFont typeface="Wingdings" pitchFamily="2" charset="2"/>
              <a:buChar char="v"/>
            </a:pPr>
            <a:r>
              <a:rPr lang="en-US" sz="2800" dirty="0">
                <a:solidFill>
                  <a:schemeClr val="tx1"/>
                </a:solidFill>
              </a:rPr>
              <a:t>Is like an anchor for keeping pH where it should be.  Without proper buffering, the pH may swing dramatically from highs to lows.</a:t>
            </a:r>
          </a:p>
          <a:p>
            <a:pPr>
              <a:buFont typeface="Wingdings" pitchFamily="2" charset="2"/>
              <a:buNone/>
            </a:pPr>
            <a:endParaRPr lang="en-US" sz="2400" dirty="0"/>
          </a:p>
        </p:txBody>
      </p:sp>
      <p:sp>
        <p:nvSpPr>
          <p:cNvPr id="17413" name="Text Box 5"/>
          <p:cNvSpPr txBox="1">
            <a:spLocks noChangeArrowheads="1"/>
          </p:cNvSpPr>
          <p:nvPr/>
        </p:nvSpPr>
        <p:spPr bwMode="auto">
          <a:xfrm>
            <a:off x="1143000" y="4876800"/>
            <a:ext cx="67056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7416" name="Text Box 8"/>
          <p:cNvSpPr txBox="1">
            <a:spLocks noChangeArrowheads="1"/>
          </p:cNvSpPr>
          <p:nvPr/>
        </p:nvSpPr>
        <p:spPr bwMode="auto">
          <a:xfrm>
            <a:off x="1905000" y="4191000"/>
            <a:ext cx="5486400" cy="304800"/>
          </a:xfrm>
          <a:prstGeom prst="rect">
            <a:avLst/>
          </a:prstGeom>
          <a:noFill/>
          <a:ln w="9525">
            <a:noFill/>
            <a:miter lim="800000"/>
            <a:headEnd/>
            <a:tailEnd/>
          </a:ln>
          <a:effectLst/>
        </p:spPr>
        <p:txBody>
          <a:bodyPr>
            <a:spAutoFit/>
          </a:bodyPr>
          <a:lstStyle/>
          <a:p>
            <a:pPr>
              <a:spcBef>
                <a:spcPct val="50000"/>
              </a:spcBef>
            </a:pPr>
            <a:endParaRPr lang="en-US" sz="1400">
              <a:solidFill>
                <a:srgbClr val="FF6600"/>
              </a:solidFill>
            </a:endParaRPr>
          </a:p>
        </p:txBody>
      </p:sp>
      <p:sp>
        <p:nvSpPr>
          <p:cNvPr id="17417" name="Text Box 9"/>
          <p:cNvSpPr txBox="1">
            <a:spLocks noChangeArrowheads="1"/>
          </p:cNvSpPr>
          <p:nvPr/>
        </p:nvSpPr>
        <p:spPr bwMode="auto">
          <a:xfrm>
            <a:off x="914400" y="4953000"/>
            <a:ext cx="1143000" cy="336550"/>
          </a:xfrm>
          <a:prstGeom prst="rect">
            <a:avLst/>
          </a:prstGeom>
          <a:noFill/>
          <a:ln w="9525">
            <a:noFill/>
            <a:miter lim="800000"/>
            <a:headEnd/>
            <a:tailEnd/>
          </a:ln>
          <a:effectLst/>
        </p:spPr>
        <p:txBody>
          <a:bodyPr>
            <a:spAutoFit/>
          </a:bodyPr>
          <a:lstStyle/>
          <a:p>
            <a:pPr>
              <a:spcBef>
                <a:spcPct val="50000"/>
              </a:spcBef>
            </a:pPr>
            <a:endParaRPr lang="en-US" sz="1600">
              <a:solidFill>
                <a:srgbClr val="FF6600"/>
              </a:solidFill>
            </a:endParaRPr>
          </a:p>
        </p:txBody>
      </p:sp>
      <p:sp>
        <p:nvSpPr>
          <p:cNvPr id="17418" name="Text Box 10"/>
          <p:cNvSpPr txBox="1">
            <a:spLocks noChangeArrowheads="1"/>
          </p:cNvSpPr>
          <p:nvPr/>
        </p:nvSpPr>
        <p:spPr bwMode="auto">
          <a:xfrm>
            <a:off x="7315200" y="5029200"/>
            <a:ext cx="1143000" cy="336550"/>
          </a:xfrm>
          <a:prstGeom prst="rect">
            <a:avLst/>
          </a:prstGeom>
          <a:noFill/>
          <a:ln w="9525">
            <a:noFill/>
            <a:miter lim="800000"/>
            <a:headEnd/>
            <a:tailEnd/>
          </a:ln>
          <a:effectLst/>
        </p:spPr>
        <p:txBody>
          <a:bodyPr>
            <a:spAutoFit/>
          </a:bodyPr>
          <a:lstStyle/>
          <a:p>
            <a:pPr>
              <a:spcBef>
                <a:spcPct val="50000"/>
              </a:spcBef>
            </a:pPr>
            <a:endParaRPr lang="en-US" sz="1600">
              <a:solidFill>
                <a:srgbClr val="FF66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0"/>
            <a:ext cx="5105400" cy="620302"/>
          </a:xfrm>
          <a:solidFill>
            <a:schemeClr val="bg1"/>
          </a:solidFill>
        </p:spPr>
        <p:txBody>
          <a:bodyPr>
            <a:normAutofit fontScale="90000"/>
          </a:bodyPr>
          <a:lstStyle/>
          <a:p>
            <a:r>
              <a:rPr lang="en-US" sz="3600" dirty="0">
                <a:solidFill>
                  <a:schemeClr val="accent2"/>
                </a:solidFill>
              </a:rPr>
              <a:t>Water Quality/Chemistry</a:t>
            </a:r>
          </a:p>
        </p:txBody>
      </p:sp>
      <p:sp>
        <p:nvSpPr>
          <p:cNvPr id="47107" name="Rectangle 3"/>
          <p:cNvSpPr>
            <a:spLocks noGrp="1" noChangeArrowheads="1"/>
          </p:cNvSpPr>
          <p:nvPr>
            <p:ph idx="1"/>
          </p:nvPr>
        </p:nvSpPr>
        <p:spPr>
          <a:xfrm>
            <a:off x="685800" y="942591"/>
            <a:ext cx="7772400" cy="4114800"/>
          </a:xfrm>
          <a:solidFill>
            <a:schemeClr val="bg1"/>
          </a:solidFill>
        </p:spPr>
        <p:txBody>
          <a:bodyPr/>
          <a:lstStyle/>
          <a:p>
            <a:pPr>
              <a:buFontTx/>
              <a:buNone/>
            </a:pPr>
            <a:r>
              <a:rPr lang="en-US" sz="2400" dirty="0">
                <a:solidFill>
                  <a:schemeClr val="tx1"/>
                </a:solidFill>
              </a:rPr>
              <a:t>Total Alkalinity:</a:t>
            </a:r>
          </a:p>
          <a:p>
            <a:pPr>
              <a:buFont typeface="Wingdings" pitchFamily="2" charset="2"/>
              <a:buChar char="v"/>
            </a:pPr>
            <a:r>
              <a:rPr lang="en-US" sz="2000" dirty="0">
                <a:solidFill>
                  <a:schemeClr val="tx1"/>
                </a:solidFill>
              </a:rPr>
              <a:t>Low total alkalinity:  Not enough bicarbonate ions to provide buffer for pH-causes pH bounce, water with a green tint (if iron or copper is present)</a:t>
            </a:r>
          </a:p>
          <a:p>
            <a:pPr>
              <a:buFont typeface="Wingdings" pitchFamily="2" charset="2"/>
              <a:buChar char="v"/>
            </a:pPr>
            <a:r>
              <a:rPr lang="en-US" sz="2000" dirty="0">
                <a:solidFill>
                  <a:schemeClr val="tx1"/>
                </a:solidFill>
              </a:rPr>
              <a:t>High Total alkalinity:  pH very difficult to change.  Calcium carbonate suspended in water-cloudy effect; can be lowered with addition of muriatic acid or sodium bisulfate.</a:t>
            </a:r>
          </a:p>
          <a:p>
            <a:pPr>
              <a:buFont typeface="Wingdings" pitchFamily="2" charset="2"/>
              <a:buChar char="v"/>
            </a:pPr>
            <a:endParaRPr lang="en-US" sz="2400" dirty="0"/>
          </a:p>
          <a:p>
            <a:pPr>
              <a:buFont typeface="Wingdings" pitchFamily="2" charset="2"/>
              <a:buNone/>
            </a:pPr>
            <a:endParaRPr lang="en-US" sz="2400" dirty="0"/>
          </a:p>
        </p:txBody>
      </p:sp>
      <p:sp>
        <p:nvSpPr>
          <p:cNvPr id="47108" name="AutoShape 4"/>
          <p:cNvSpPr>
            <a:spLocks noChangeArrowheads="1"/>
          </p:cNvSpPr>
          <p:nvPr/>
        </p:nvSpPr>
        <p:spPr bwMode="auto">
          <a:xfrm>
            <a:off x="304799" y="3789590"/>
            <a:ext cx="8805177" cy="2964289"/>
          </a:xfrm>
          <a:prstGeom prst="leftRightArrow">
            <a:avLst>
              <a:gd name="adj1" fmla="val 59370"/>
              <a:gd name="adj2" fmla="val 56783"/>
            </a:avLst>
          </a:prstGeom>
          <a:solidFill>
            <a:srgbClr val="FFFF00"/>
          </a:solidFill>
          <a:ln w="9525">
            <a:solidFill>
              <a:schemeClr val="tx1"/>
            </a:solidFill>
            <a:miter lim="800000"/>
            <a:headEnd/>
            <a:tailEnd/>
          </a:ln>
          <a:effectLst/>
        </p:spPr>
        <p:txBody>
          <a:bodyPr wrap="none" anchor="ctr"/>
          <a:lstStyle/>
          <a:p>
            <a:endParaRPr lang="en-US"/>
          </a:p>
        </p:txBody>
      </p:sp>
      <p:sp>
        <p:nvSpPr>
          <p:cNvPr id="47109" name="Rectangle 5"/>
          <p:cNvSpPr>
            <a:spLocks noChangeArrowheads="1"/>
          </p:cNvSpPr>
          <p:nvPr/>
        </p:nvSpPr>
        <p:spPr bwMode="auto">
          <a:xfrm rot="10800000" flipV="1">
            <a:off x="2178267" y="3681870"/>
            <a:ext cx="5184775" cy="615553"/>
          </a:xfrm>
          <a:prstGeom prst="rect">
            <a:avLst/>
          </a:prstGeom>
          <a:noFill/>
          <a:ln w="9525">
            <a:noFill/>
            <a:miter lim="800000"/>
            <a:headEnd/>
            <a:tailEnd/>
          </a:ln>
          <a:effectLst/>
        </p:spPr>
        <p:txBody>
          <a:bodyPr>
            <a:spAutoFit/>
          </a:bodyPr>
          <a:lstStyle/>
          <a:p>
            <a:pPr>
              <a:spcBef>
                <a:spcPct val="50000"/>
              </a:spcBef>
            </a:pPr>
            <a:r>
              <a:rPr lang="en-US" sz="2000" dirty="0"/>
              <a:t> </a:t>
            </a:r>
            <a:r>
              <a:rPr lang="en-US" sz="1600" b="1" dirty="0">
                <a:solidFill>
                  <a:srgbClr val="FF6600"/>
                </a:solidFill>
              </a:rPr>
              <a:t>60ppm</a:t>
            </a:r>
            <a:r>
              <a:rPr lang="en-US" sz="1400" dirty="0"/>
              <a:t>		</a:t>
            </a:r>
            <a:r>
              <a:rPr lang="en-US" sz="1600" b="1" dirty="0"/>
              <a:t>        </a:t>
            </a:r>
            <a:r>
              <a:rPr lang="en-US" sz="1600" b="1" dirty="0">
                <a:solidFill>
                  <a:srgbClr val="FF6600"/>
                </a:solidFill>
              </a:rPr>
              <a:t>Ideal                 180ppm	</a:t>
            </a:r>
            <a:r>
              <a:rPr lang="en-US" sz="1400" dirty="0"/>
              <a:t>	</a:t>
            </a:r>
            <a:endParaRPr lang="en-US" sz="1600" b="1" dirty="0">
              <a:solidFill>
                <a:srgbClr val="FF6600"/>
              </a:solidFill>
            </a:endParaRPr>
          </a:p>
        </p:txBody>
      </p:sp>
      <p:sp>
        <p:nvSpPr>
          <p:cNvPr id="47110" name="Rectangle 6"/>
          <p:cNvSpPr>
            <a:spLocks noChangeArrowheads="1"/>
          </p:cNvSpPr>
          <p:nvPr/>
        </p:nvSpPr>
        <p:spPr bwMode="auto">
          <a:xfrm>
            <a:off x="1913154" y="4453814"/>
            <a:ext cx="5715000" cy="1600438"/>
          </a:xfrm>
          <a:prstGeom prst="rect">
            <a:avLst/>
          </a:prstGeom>
          <a:noFill/>
          <a:ln w="9525">
            <a:noFill/>
            <a:miter lim="800000"/>
            <a:headEnd/>
            <a:tailEnd/>
          </a:ln>
          <a:effectLst/>
        </p:spPr>
        <p:txBody>
          <a:bodyPr>
            <a:spAutoFit/>
          </a:bodyPr>
          <a:lstStyle/>
          <a:p>
            <a:r>
              <a:rPr lang="en-US" sz="1400" b="1" dirty="0">
                <a:solidFill>
                  <a:schemeClr val="accent2">
                    <a:lumMod val="75000"/>
                  </a:schemeClr>
                </a:solidFill>
              </a:rPr>
              <a:t>pH Bounce</a:t>
            </a:r>
            <a:r>
              <a:rPr lang="en-US" sz="1400" dirty="0"/>
              <a:t>		        </a:t>
            </a:r>
            <a:r>
              <a:rPr lang="en-US" sz="1400" dirty="0">
                <a:solidFill>
                  <a:schemeClr val="accent2">
                    <a:lumMod val="75000"/>
                  </a:schemeClr>
                </a:solidFill>
              </a:rPr>
              <a:t>  </a:t>
            </a:r>
            <a:r>
              <a:rPr lang="en-US" sz="1400" b="1" dirty="0">
                <a:solidFill>
                  <a:schemeClr val="accent2">
                    <a:lumMod val="75000"/>
                  </a:schemeClr>
                </a:solidFill>
              </a:rPr>
              <a:t>pH Lock</a:t>
            </a:r>
          </a:p>
          <a:p>
            <a:r>
              <a:rPr lang="en-US" sz="1400" b="1" dirty="0">
                <a:solidFill>
                  <a:srgbClr val="000000"/>
                </a:solidFill>
              </a:rPr>
              <a:t>Etching of pool/spa surface	          Cloudy water</a:t>
            </a:r>
          </a:p>
          <a:p>
            <a:r>
              <a:rPr lang="en-US" sz="1400" b="1" dirty="0">
                <a:solidFill>
                  <a:srgbClr val="000000"/>
                </a:solidFill>
              </a:rPr>
              <a:t>Staining of surface walls	          Rough pool/spa surfaces</a:t>
            </a:r>
          </a:p>
          <a:p>
            <a:r>
              <a:rPr lang="en-US" sz="1400" b="1" dirty="0">
                <a:solidFill>
                  <a:srgbClr val="000000"/>
                </a:solidFill>
              </a:rPr>
              <a:t>Heater failure		          Clogged filters/heater elements                                                  Reduced circulation</a:t>
            </a:r>
          </a:p>
          <a:p>
            <a:endParaRPr lang="en-US" sz="1400" b="1" dirty="0">
              <a:solidFill>
                <a:srgbClr val="000000"/>
              </a:solidFill>
            </a:endParaRPr>
          </a:p>
          <a:p>
            <a:r>
              <a:rPr lang="en-US" sz="1400" b="1" dirty="0">
                <a:solidFill>
                  <a:srgbClr val="000000"/>
                </a:solidFill>
              </a:rPr>
              <a:t>			</a:t>
            </a:r>
          </a:p>
        </p:txBody>
      </p:sp>
      <p:sp>
        <p:nvSpPr>
          <p:cNvPr id="47111" name="Rectangle 7"/>
          <p:cNvSpPr>
            <a:spLocks noChangeArrowheads="1"/>
          </p:cNvSpPr>
          <p:nvPr/>
        </p:nvSpPr>
        <p:spPr bwMode="auto">
          <a:xfrm>
            <a:off x="685800" y="4900376"/>
            <a:ext cx="1371600" cy="641350"/>
          </a:xfrm>
          <a:prstGeom prst="rect">
            <a:avLst/>
          </a:prstGeom>
          <a:noFill/>
          <a:ln w="9525">
            <a:noFill/>
            <a:miter lim="800000"/>
            <a:headEnd/>
            <a:tailEnd/>
          </a:ln>
          <a:effectLst/>
        </p:spPr>
        <p:txBody>
          <a:bodyPr>
            <a:spAutoFit/>
          </a:bodyPr>
          <a:lstStyle/>
          <a:p>
            <a:pPr>
              <a:spcBef>
                <a:spcPct val="50000"/>
              </a:spcBef>
            </a:pPr>
            <a:r>
              <a:rPr lang="en-US" b="1" dirty="0">
                <a:solidFill>
                  <a:srgbClr val="002060"/>
                </a:solidFill>
              </a:rPr>
              <a:t>Low Total Alkalinity</a:t>
            </a:r>
          </a:p>
        </p:txBody>
      </p:sp>
      <p:sp>
        <p:nvSpPr>
          <p:cNvPr id="47112" name="Rectangle 8"/>
          <p:cNvSpPr>
            <a:spLocks noChangeArrowheads="1"/>
          </p:cNvSpPr>
          <p:nvPr/>
        </p:nvSpPr>
        <p:spPr bwMode="auto">
          <a:xfrm>
            <a:off x="7447432" y="4794905"/>
            <a:ext cx="1219200" cy="584775"/>
          </a:xfrm>
          <a:prstGeom prst="rect">
            <a:avLst/>
          </a:prstGeom>
          <a:noFill/>
          <a:ln w="9525">
            <a:noFill/>
            <a:miter lim="800000"/>
            <a:headEnd/>
            <a:tailEnd/>
          </a:ln>
          <a:effectLst/>
        </p:spPr>
        <p:txBody>
          <a:bodyPr>
            <a:spAutoFit/>
          </a:bodyPr>
          <a:lstStyle/>
          <a:p>
            <a:pPr>
              <a:spcBef>
                <a:spcPct val="50000"/>
              </a:spcBef>
            </a:pPr>
            <a:r>
              <a:rPr lang="en-US" sz="1600" b="1" dirty="0">
                <a:solidFill>
                  <a:srgbClr val="002060"/>
                </a:solidFill>
              </a:rPr>
              <a:t>High Total  Alkalinity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17362"/>
            <a:ext cx="5791200" cy="1278093"/>
          </a:xfrm>
          <a:solidFill>
            <a:schemeClr val="bg1"/>
          </a:solidFill>
        </p:spPr>
        <p:txBody>
          <a:bodyPr/>
          <a:lstStyle/>
          <a:p>
            <a:r>
              <a:rPr lang="en-US" dirty="0">
                <a:solidFill>
                  <a:schemeClr val="accent2"/>
                </a:solidFill>
              </a:rPr>
              <a:t>Water Quality/Chemistry</a:t>
            </a:r>
          </a:p>
        </p:txBody>
      </p:sp>
      <p:sp>
        <p:nvSpPr>
          <p:cNvPr id="18435" name="Rectangle 3"/>
          <p:cNvSpPr>
            <a:spLocks noGrp="1" noChangeArrowheads="1"/>
          </p:cNvSpPr>
          <p:nvPr>
            <p:ph idx="1"/>
          </p:nvPr>
        </p:nvSpPr>
        <p:spPr>
          <a:xfrm>
            <a:off x="609600" y="1269412"/>
            <a:ext cx="6400800" cy="4191000"/>
          </a:xfrm>
          <a:solidFill>
            <a:schemeClr val="bg1"/>
          </a:solidFill>
        </p:spPr>
        <p:txBody>
          <a:bodyPr>
            <a:normAutofit fontScale="92500" lnSpcReduction="20000"/>
          </a:bodyPr>
          <a:lstStyle/>
          <a:p>
            <a:pPr>
              <a:buFontTx/>
              <a:buNone/>
            </a:pPr>
            <a:r>
              <a:rPr lang="en-US" dirty="0"/>
              <a:t>			             </a:t>
            </a:r>
          </a:p>
          <a:p>
            <a:pPr>
              <a:buFontTx/>
              <a:buNone/>
            </a:pPr>
            <a:r>
              <a:rPr lang="en-US" sz="2600" dirty="0">
                <a:solidFill>
                  <a:schemeClr val="tx1"/>
                </a:solidFill>
              </a:rPr>
              <a:t>Calcium Hardness:</a:t>
            </a:r>
            <a:r>
              <a:rPr lang="en-US" dirty="0">
                <a:solidFill>
                  <a:schemeClr val="tx1"/>
                </a:solidFill>
              </a:rPr>
              <a:t>  </a:t>
            </a:r>
            <a:r>
              <a:rPr lang="en-US" sz="2800" dirty="0">
                <a:solidFill>
                  <a:schemeClr val="tx1"/>
                </a:solidFill>
              </a:rPr>
              <a:t>the presence of minerals, particularly calcium and magnesium in water. (Naturally Present)</a:t>
            </a:r>
          </a:p>
          <a:p>
            <a:pPr>
              <a:buFontTx/>
              <a:buNone/>
            </a:pPr>
            <a:endParaRPr lang="en-US" sz="2800" dirty="0">
              <a:solidFill>
                <a:schemeClr val="tx1"/>
              </a:solidFill>
            </a:endParaRPr>
          </a:p>
          <a:p>
            <a:pPr>
              <a:buFont typeface="Wingdings" pitchFamily="2" charset="2"/>
              <a:buChar char="v"/>
            </a:pPr>
            <a:r>
              <a:rPr lang="en-US" sz="2800" dirty="0">
                <a:solidFill>
                  <a:schemeClr val="tx1"/>
                </a:solidFill>
              </a:rPr>
              <a:t>Too low = major contributor to foaming in spas/add calcium chloride</a:t>
            </a:r>
          </a:p>
          <a:p>
            <a:pPr marL="0" indent="0">
              <a:buNone/>
            </a:pPr>
            <a:endParaRPr lang="en-US" sz="2800" dirty="0">
              <a:solidFill>
                <a:schemeClr val="tx1"/>
              </a:solidFill>
            </a:endParaRPr>
          </a:p>
          <a:p>
            <a:pPr>
              <a:buFont typeface="Wingdings" pitchFamily="2" charset="2"/>
              <a:buChar char="v"/>
            </a:pPr>
            <a:r>
              <a:rPr lang="en-US" sz="2800" dirty="0">
                <a:solidFill>
                  <a:schemeClr val="tx1"/>
                </a:solidFill>
              </a:rPr>
              <a:t>Too high = Cloudy water/partial drain with addition of new water.</a:t>
            </a:r>
          </a:p>
          <a:p>
            <a:pPr>
              <a:buFont typeface="Wingdings" pitchFamily="2" charset="2"/>
              <a:buChar char="v"/>
            </a:pPr>
            <a:endParaRPr lang="en-US" sz="2800" dirty="0">
              <a:solidFill>
                <a:schemeClr val="tx1"/>
              </a:solidFill>
            </a:endParaRPr>
          </a:p>
          <a:p>
            <a:pPr>
              <a:buFont typeface="Wingdings" pitchFamily="2" charset="2"/>
              <a:buChar char="v"/>
            </a:pPr>
            <a:endParaRPr lang="en-US" sz="2800" dirty="0"/>
          </a:p>
          <a:p>
            <a:pPr>
              <a:buFont typeface="Wingdings" pitchFamily="2" charset="2"/>
              <a:buChar char="v"/>
            </a:pPr>
            <a:endParaRPr lang="en-US" dirty="0"/>
          </a:p>
          <a:p>
            <a:pPr>
              <a:buFontTx/>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457200"/>
            <a:ext cx="5867400" cy="1143000"/>
          </a:xfrm>
          <a:solidFill>
            <a:schemeClr val="bg1"/>
          </a:solidFill>
        </p:spPr>
        <p:txBody>
          <a:bodyPr>
            <a:normAutofit fontScale="90000"/>
          </a:bodyPr>
          <a:lstStyle/>
          <a:p>
            <a:r>
              <a:rPr lang="en-US" dirty="0">
                <a:solidFill>
                  <a:schemeClr val="accent2"/>
                </a:solidFill>
              </a:rPr>
              <a:t>        Water Quality/Chemistry</a:t>
            </a:r>
          </a:p>
        </p:txBody>
      </p:sp>
      <p:sp>
        <p:nvSpPr>
          <p:cNvPr id="56323" name="Rectangle 3"/>
          <p:cNvSpPr>
            <a:spLocks noGrp="1" noChangeArrowheads="1"/>
          </p:cNvSpPr>
          <p:nvPr>
            <p:ph idx="1"/>
          </p:nvPr>
        </p:nvSpPr>
        <p:spPr>
          <a:xfrm>
            <a:off x="762000" y="1235066"/>
            <a:ext cx="7772400" cy="4114800"/>
          </a:xfrm>
          <a:solidFill>
            <a:schemeClr val="bg1"/>
          </a:solidFill>
        </p:spPr>
        <p:txBody>
          <a:bodyPr/>
          <a:lstStyle/>
          <a:p>
            <a:pPr>
              <a:buFontTx/>
              <a:buNone/>
            </a:pPr>
            <a:r>
              <a:rPr lang="en-US" dirty="0"/>
              <a:t>Calcium Hardness:</a:t>
            </a:r>
          </a:p>
          <a:p>
            <a:pPr>
              <a:buFontTx/>
              <a:buNone/>
            </a:pPr>
            <a:r>
              <a:rPr lang="en-US" dirty="0"/>
              <a:t>Ideal level is 200 – 400 </a:t>
            </a:r>
            <a:r>
              <a:rPr lang="en-US" dirty="0" err="1"/>
              <a:t>ppm</a:t>
            </a:r>
            <a:endParaRPr lang="en-US" dirty="0"/>
          </a:p>
          <a:p>
            <a:pPr>
              <a:buFontTx/>
              <a:buNone/>
            </a:pPr>
            <a:endParaRPr lang="en-US" dirty="0"/>
          </a:p>
        </p:txBody>
      </p:sp>
      <p:sp>
        <p:nvSpPr>
          <p:cNvPr id="56324" name="AutoShape 4"/>
          <p:cNvSpPr>
            <a:spLocks noChangeArrowheads="1"/>
          </p:cNvSpPr>
          <p:nvPr/>
        </p:nvSpPr>
        <p:spPr bwMode="auto">
          <a:xfrm>
            <a:off x="0" y="2514600"/>
            <a:ext cx="9144000" cy="4038599"/>
          </a:xfrm>
          <a:prstGeom prst="leftRightArrow">
            <a:avLst>
              <a:gd name="adj1" fmla="val 59370"/>
              <a:gd name="adj2" fmla="val 40559"/>
            </a:avLst>
          </a:prstGeom>
          <a:solidFill>
            <a:srgbClr val="FFFF00"/>
          </a:solidFill>
          <a:ln w="9525">
            <a:solidFill>
              <a:schemeClr val="tx1"/>
            </a:solidFill>
            <a:miter lim="800000"/>
            <a:headEnd/>
            <a:tailEnd/>
          </a:ln>
          <a:effectLst/>
        </p:spPr>
        <p:txBody>
          <a:bodyPr wrap="none" anchor="ctr"/>
          <a:lstStyle/>
          <a:p>
            <a:endParaRPr lang="en-US"/>
          </a:p>
        </p:txBody>
      </p:sp>
      <p:sp>
        <p:nvSpPr>
          <p:cNvPr id="56325" name="Text Box 5"/>
          <p:cNvSpPr txBox="1">
            <a:spLocks noChangeArrowheads="1"/>
          </p:cNvSpPr>
          <p:nvPr/>
        </p:nvSpPr>
        <p:spPr bwMode="auto">
          <a:xfrm>
            <a:off x="533400" y="4123700"/>
            <a:ext cx="1077191" cy="738664"/>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002060"/>
                </a:solidFill>
              </a:rPr>
              <a:t>Low Calcium Hardness</a:t>
            </a:r>
          </a:p>
        </p:txBody>
      </p:sp>
      <p:sp>
        <p:nvSpPr>
          <p:cNvPr id="56326" name="Text Box 6"/>
          <p:cNvSpPr txBox="1">
            <a:spLocks noChangeArrowheads="1"/>
          </p:cNvSpPr>
          <p:nvPr/>
        </p:nvSpPr>
        <p:spPr bwMode="auto">
          <a:xfrm>
            <a:off x="7543800" y="4123700"/>
            <a:ext cx="1127166" cy="738664"/>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002060"/>
                </a:solidFill>
              </a:rPr>
              <a:t>High Calcium Hardness</a:t>
            </a:r>
          </a:p>
        </p:txBody>
      </p:sp>
      <p:sp>
        <p:nvSpPr>
          <p:cNvPr id="56327" name="Text Box 7"/>
          <p:cNvSpPr txBox="1">
            <a:spLocks noChangeArrowheads="1"/>
          </p:cNvSpPr>
          <p:nvPr/>
        </p:nvSpPr>
        <p:spPr bwMode="auto">
          <a:xfrm>
            <a:off x="1981200" y="3448837"/>
            <a:ext cx="5334000" cy="2046714"/>
          </a:xfrm>
          <a:prstGeom prst="rect">
            <a:avLst/>
          </a:prstGeom>
          <a:noFill/>
          <a:ln w="9525">
            <a:noFill/>
            <a:miter lim="800000"/>
            <a:headEnd/>
            <a:tailEnd/>
          </a:ln>
          <a:effectLst/>
        </p:spPr>
        <p:txBody>
          <a:bodyPr>
            <a:spAutoFit/>
          </a:bodyPr>
          <a:lstStyle/>
          <a:p>
            <a:pPr>
              <a:spcBef>
                <a:spcPct val="50000"/>
              </a:spcBef>
            </a:pPr>
            <a:r>
              <a:rPr lang="en-US" sz="1400" b="1" dirty="0">
                <a:solidFill>
                  <a:srgbClr val="000000"/>
                </a:solidFill>
              </a:rPr>
              <a:t>150 ppm		200 to 400 ppm</a:t>
            </a:r>
            <a:r>
              <a:rPr lang="en-US" sz="1400" dirty="0">
                <a:solidFill>
                  <a:srgbClr val="000000"/>
                </a:solidFill>
              </a:rPr>
              <a:t>	     </a:t>
            </a:r>
            <a:r>
              <a:rPr lang="en-US" sz="1400" b="1" dirty="0">
                <a:solidFill>
                  <a:srgbClr val="000000"/>
                </a:solidFill>
              </a:rPr>
              <a:t>1000 ppm pools			   	     800 ppm-spas</a:t>
            </a:r>
          </a:p>
          <a:p>
            <a:pPr>
              <a:spcBef>
                <a:spcPct val="50000"/>
              </a:spcBef>
            </a:pPr>
            <a:r>
              <a:rPr lang="en-US" sz="1600" b="1" dirty="0">
                <a:solidFill>
                  <a:schemeClr val="accent2">
                    <a:lumMod val="75000"/>
                  </a:schemeClr>
                </a:solidFill>
              </a:rPr>
              <a:t>Corrosive Water</a:t>
            </a:r>
            <a:r>
              <a:rPr lang="en-US" b="1" dirty="0">
                <a:solidFill>
                  <a:schemeClr val="accent2">
                    <a:lumMod val="75000"/>
                  </a:schemeClr>
                </a:solidFill>
              </a:rPr>
              <a:t>	</a:t>
            </a:r>
            <a:r>
              <a:rPr lang="en-US" b="1" dirty="0">
                <a:solidFill>
                  <a:schemeClr val="bg2"/>
                </a:solidFill>
              </a:rPr>
              <a:t>	 </a:t>
            </a:r>
            <a:r>
              <a:rPr lang="en-US" b="1" dirty="0">
                <a:solidFill>
                  <a:schemeClr val="accent2">
                    <a:lumMod val="75000"/>
                  </a:schemeClr>
                </a:solidFill>
              </a:rPr>
              <a:t>Scaling Water	</a:t>
            </a:r>
          </a:p>
          <a:p>
            <a:pPr>
              <a:spcBef>
                <a:spcPct val="50000"/>
              </a:spcBef>
            </a:pPr>
            <a:r>
              <a:rPr lang="en-US" sz="1200" b="1" dirty="0">
                <a:solidFill>
                  <a:srgbClr val="000000"/>
                </a:solidFill>
              </a:rPr>
              <a:t>Etching of pool/spa surface	Rough pool/spa surfaces</a:t>
            </a:r>
          </a:p>
          <a:p>
            <a:pPr>
              <a:spcBef>
                <a:spcPct val="50000"/>
              </a:spcBef>
            </a:pPr>
            <a:r>
              <a:rPr lang="en-US" sz="1200" b="1" dirty="0">
                <a:solidFill>
                  <a:srgbClr val="000000"/>
                </a:solidFill>
              </a:rPr>
              <a:t>Staining of surface walls		Clogged filters/heater elements</a:t>
            </a:r>
          </a:p>
          <a:p>
            <a:pPr>
              <a:spcBef>
                <a:spcPct val="50000"/>
              </a:spcBef>
            </a:pPr>
            <a:r>
              <a:rPr lang="en-US" sz="1200" b="1" dirty="0">
                <a:solidFill>
                  <a:srgbClr val="000000"/>
                </a:solidFill>
              </a:rPr>
              <a:t>Heater Failure		Cloudy water/reduced circulation</a:t>
            </a:r>
          </a:p>
          <a:p>
            <a:pPr>
              <a:spcBef>
                <a:spcPct val="50000"/>
              </a:spcBef>
            </a:pPr>
            <a:r>
              <a:rPr lang="en-US" sz="1200" b="1" dirty="0">
                <a:solidFill>
                  <a:srgbClr val="000000"/>
                </a:solidFill>
              </a:rPr>
              <a:t>			Eye/Skin irritations</a:t>
            </a:r>
          </a:p>
        </p:txBody>
      </p:sp>
      <p:sp>
        <p:nvSpPr>
          <p:cNvPr id="56328" name="Text Box 8"/>
          <p:cNvSpPr txBox="1">
            <a:spLocks noChangeArrowheads="1"/>
          </p:cNvSpPr>
          <p:nvPr/>
        </p:nvSpPr>
        <p:spPr bwMode="auto">
          <a:xfrm>
            <a:off x="1858488" y="2933617"/>
            <a:ext cx="5181600" cy="369332"/>
          </a:xfrm>
          <a:prstGeom prst="rect">
            <a:avLst/>
          </a:prstGeom>
          <a:noFill/>
          <a:ln w="9525">
            <a:solidFill>
              <a:srgbClr val="FFFF00"/>
            </a:solidFill>
            <a:miter lim="800000"/>
            <a:headEnd/>
            <a:tailEnd/>
          </a:ln>
          <a:effectLst/>
        </p:spPr>
        <p:txBody>
          <a:bodyPr>
            <a:spAutoFit/>
          </a:bodyPr>
          <a:lstStyle/>
          <a:p>
            <a:pPr>
              <a:spcBef>
                <a:spcPct val="50000"/>
              </a:spcBef>
            </a:pPr>
            <a:r>
              <a:rPr lang="en-US" dirty="0">
                <a:solidFill>
                  <a:schemeClr val="accent2"/>
                </a:solidFill>
              </a:rPr>
              <a:t>Min</a:t>
            </a:r>
            <a:r>
              <a:rPr lang="en-US" dirty="0">
                <a:solidFill>
                  <a:schemeClr val="hlink"/>
                </a:solidFill>
              </a:rPr>
              <a:t>		       </a:t>
            </a:r>
            <a:r>
              <a:rPr lang="en-US" dirty="0">
                <a:solidFill>
                  <a:schemeClr val="accent2"/>
                </a:solidFill>
              </a:rPr>
              <a:t>Ideal	</a:t>
            </a:r>
            <a:r>
              <a:rPr lang="en-US" dirty="0">
                <a:solidFill>
                  <a:schemeClr val="accent2">
                    <a:lumMod val="75000"/>
                  </a:schemeClr>
                </a:solidFill>
              </a:rPr>
              <a:t>     </a:t>
            </a:r>
            <a:r>
              <a:rPr lang="en-US" dirty="0">
                <a:solidFill>
                  <a:schemeClr val="accent2"/>
                </a:solidFill>
              </a:rPr>
              <a:t>      Max</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064B-657C-45F2-A40B-929347CFC679}"/>
              </a:ext>
            </a:extLst>
          </p:cNvPr>
          <p:cNvSpPr>
            <a:spLocks noGrp="1"/>
          </p:cNvSpPr>
          <p:nvPr>
            <p:ph type="title"/>
          </p:nvPr>
        </p:nvSpPr>
        <p:spPr>
          <a:xfrm>
            <a:off x="2933699" y="218326"/>
            <a:ext cx="3276601" cy="609600"/>
          </a:xfrm>
        </p:spPr>
        <p:txBody>
          <a:bodyPr>
            <a:noAutofit/>
          </a:bodyPr>
          <a:lstStyle/>
          <a:p>
            <a:r>
              <a:rPr lang="en-US" sz="4000" dirty="0">
                <a:solidFill>
                  <a:schemeClr val="accent2"/>
                </a:solidFill>
              </a:rPr>
              <a:t>Water Clarity</a:t>
            </a:r>
          </a:p>
        </p:txBody>
      </p:sp>
      <p:sp>
        <p:nvSpPr>
          <p:cNvPr id="3" name="Content Placeholder 2">
            <a:extLst>
              <a:ext uri="{FF2B5EF4-FFF2-40B4-BE49-F238E27FC236}">
                <a16:creationId xmlns:a16="http://schemas.microsoft.com/office/drawing/2014/main" id="{F7292083-DB15-487A-ACFD-C533E0B2F409}"/>
              </a:ext>
            </a:extLst>
          </p:cNvPr>
          <p:cNvSpPr>
            <a:spLocks noGrp="1"/>
          </p:cNvSpPr>
          <p:nvPr>
            <p:ph idx="1"/>
          </p:nvPr>
        </p:nvSpPr>
        <p:spPr>
          <a:xfrm>
            <a:off x="609600" y="1295400"/>
            <a:ext cx="6347714" cy="3880773"/>
          </a:xfrm>
        </p:spPr>
        <p:txBody>
          <a:bodyPr>
            <a:normAutofit/>
          </a:bodyPr>
          <a:lstStyle/>
          <a:p>
            <a:r>
              <a:rPr lang="en-US" sz="2800" dirty="0"/>
              <a:t>Water clarity shall be sufficient such that an eight-inch black disk on the floor at the deepest part of the pool can be clearly and immediately seen by an observer on the water surface above the disk or by someone standing on the deck closest to the disk.</a:t>
            </a:r>
          </a:p>
        </p:txBody>
      </p:sp>
    </p:spTree>
    <p:extLst>
      <p:ext uri="{BB962C8B-B14F-4D97-AF65-F5344CB8AC3E}">
        <p14:creationId xmlns:p14="http://schemas.microsoft.com/office/powerpoint/2010/main" val="324728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1354812"/>
            <a:ext cx="6705600" cy="4055387"/>
          </a:xfrm>
          <a:solidFill>
            <a:schemeClr val="bg1"/>
          </a:solidFill>
        </p:spPr>
        <p:txBody>
          <a:bodyPr>
            <a:normAutofit lnSpcReduction="10000"/>
          </a:bodyPr>
          <a:lstStyle/>
          <a:p>
            <a:r>
              <a:rPr lang="en-US" sz="2800" dirty="0"/>
              <a:t> Fecal Related Illnesses caused by:</a:t>
            </a:r>
          </a:p>
          <a:p>
            <a:pPr lvl="1"/>
            <a:r>
              <a:rPr lang="en-US" sz="2400" dirty="0"/>
              <a:t>Cryptosporidium (Crypto)</a:t>
            </a:r>
          </a:p>
          <a:p>
            <a:pPr lvl="1"/>
            <a:r>
              <a:rPr lang="en-US" sz="2400" dirty="0">
                <a:solidFill>
                  <a:schemeClr val="tx1"/>
                </a:solidFill>
              </a:rPr>
              <a:t>Giardia</a:t>
            </a:r>
          </a:p>
          <a:p>
            <a:pPr lvl="1"/>
            <a:r>
              <a:rPr lang="en-US" sz="2400" dirty="0"/>
              <a:t>E. coli (O157:H7)</a:t>
            </a:r>
          </a:p>
          <a:p>
            <a:pPr lvl="1"/>
            <a:r>
              <a:rPr lang="en-US" sz="2400" dirty="0" err="1"/>
              <a:t>Shigella</a:t>
            </a:r>
            <a:endParaRPr lang="en-US" sz="2400" dirty="0"/>
          </a:p>
          <a:p>
            <a:pPr lvl="1">
              <a:buFont typeface="Wingdings" pitchFamily="2" charset="2"/>
              <a:buNone/>
            </a:pPr>
            <a:endParaRPr lang="en-US" sz="2400" dirty="0"/>
          </a:p>
          <a:p>
            <a:pPr algn="ctr">
              <a:buFont typeface="Wingdings" pitchFamily="2" charset="2"/>
              <a:buNone/>
            </a:pPr>
            <a:r>
              <a:rPr lang="en-US" sz="2400" dirty="0">
                <a:solidFill>
                  <a:srgbClr val="FF0000"/>
                </a:solidFill>
              </a:rPr>
              <a:t>People who have had diarrhea should NOT swim for at LEAST 2 weeks after symptoms pass!</a:t>
            </a:r>
          </a:p>
        </p:txBody>
      </p:sp>
      <p:sp>
        <p:nvSpPr>
          <p:cNvPr id="4" name="Title 3">
            <a:extLst>
              <a:ext uri="{FF2B5EF4-FFF2-40B4-BE49-F238E27FC236}">
                <a16:creationId xmlns:a16="http://schemas.microsoft.com/office/drawing/2014/main" id="{93E12F91-D4CD-7E44-9C7D-CD39F2F23B6A}"/>
              </a:ext>
            </a:extLst>
          </p:cNvPr>
          <p:cNvSpPr>
            <a:spLocks noGrp="1"/>
          </p:cNvSpPr>
          <p:nvPr>
            <p:ph type="title"/>
          </p:nvPr>
        </p:nvSpPr>
        <p:spPr>
          <a:xfrm>
            <a:off x="304800" y="304800"/>
            <a:ext cx="6705600" cy="1320800"/>
          </a:xfrm>
        </p:spPr>
        <p:txBody>
          <a:bodyPr>
            <a:normAutofit/>
          </a:bodyPr>
          <a:lstStyle/>
          <a:p>
            <a:r>
              <a:rPr lang="en-US" sz="4000" dirty="0">
                <a:solidFill>
                  <a:schemeClr val="accent2"/>
                </a:solidFill>
              </a:rPr>
              <a:t>Recreational Water Illnesses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46" y="503694"/>
            <a:ext cx="8059117" cy="6044337"/>
          </a:xfrm>
          <a:prstGeom prst="rect">
            <a:avLst/>
          </a:prstGeom>
        </p:spPr>
      </p:pic>
      <p:sp>
        <p:nvSpPr>
          <p:cNvPr id="2" name="TextBox 1"/>
          <p:cNvSpPr txBox="1"/>
          <p:nvPr/>
        </p:nvSpPr>
        <p:spPr>
          <a:xfrm>
            <a:off x="3084162" y="365193"/>
            <a:ext cx="3115160" cy="523220"/>
          </a:xfrm>
          <a:prstGeom prst="rect">
            <a:avLst/>
          </a:prstGeom>
          <a:noFill/>
        </p:spPr>
        <p:txBody>
          <a:bodyPr wrap="square" rtlCol="0">
            <a:spAutoFit/>
          </a:bodyPr>
          <a:lstStyle/>
          <a:p>
            <a:r>
              <a:rPr lang="en-US" sz="2800" b="1" u="sng" dirty="0">
                <a:solidFill>
                  <a:srgbClr val="002060"/>
                </a:solidFill>
              </a:rPr>
              <a:t>POOL SYSTEM </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3769208" y="3828082"/>
            <a:ext cx="253263" cy="51919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33243" y="5116056"/>
            <a:ext cx="1145260" cy="1145260"/>
          </a:xfrm>
          <a:prstGeom prst="rect">
            <a:avLst/>
          </a:prstGeom>
        </p:spPr>
      </p:pic>
      <p:cxnSp>
        <p:nvCxnSpPr>
          <p:cNvPr id="7" name="Straight Connector 6"/>
          <p:cNvCxnSpPr/>
          <p:nvPr/>
        </p:nvCxnSpPr>
        <p:spPr>
          <a:xfrm flipH="1" flipV="1">
            <a:off x="4490830" y="3828082"/>
            <a:ext cx="1166051" cy="2138765"/>
          </a:xfrm>
          <a:prstGeom prst="line">
            <a:avLst/>
          </a:prstGeom>
          <a:ln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9539" y="5966847"/>
            <a:ext cx="857927" cy="338554"/>
          </a:xfrm>
          <a:prstGeom prst="rect">
            <a:avLst/>
          </a:prstGeom>
          <a:noFill/>
        </p:spPr>
        <p:txBody>
          <a:bodyPr wrap="none" rtlCol="0">
            <a:spAutoFit/>
          </a:bodyPr>
          <a:lstStyle/>
          <a:p>
            <a:r>
              <a:rPr lang="en-US" sz="1600" b="1" dirty="0">
                <a:solidFill>
                  <a:schemeClr val="bg1"/>
                </a:solidFill>
                <a:latin typeface="Aharoni" panose="02010803020104030203" pitchFamily="2" charset="-79"/>
                <a:cs typeface="Aharoni" panose="02010803020104030203" pitchFamily="2" charset="-79"/>
              </a:rPr>
              <a:t>FEEDER</a:t>
            </a:r>
          </a:p>
        </p:txBody>
      </p:sp>
      <p:sp>
        <p:nvSpPr>
          <p:cNvPr id="6" name="TextBox 5"/>
          <p:cNvSpPr txBox="1"/>
          <p:nvPr/>
        </p:nvSpPr>
        <p:spPr>
          <a:xfrm>
            <a:off x="728419" y="1533019"/>
            <a:ext cx="1425845" cy="369332"/>
          </a:xfrm>
          <a:prstGeom prst="rect">
            <a:avLst/>
          </a:prstGeom>
          <a:noFill/>
        </p:spPr>
        <p:txBody>
          <a:bodyPr wrap="square" rtlCol="0">
            <a:spAutoFit/>
          </a:bodyPr>
          <a:lstStyle/>
          <a:p>
            <a:r>
              <a:rPr lang="en-US" b="1" dirty="0">
                <a:solidFill>
                  <a:schemeClr val="bg1"/>
                </a:solidFill>
                <a:latin typeface="Aharoni" panose="02010803020104030203" pitchFamily="2" charset="-79"/>
                <a:cs typeface="Aharoni" panose="02010803020104030203" pitchFamily="2" charset="-79"/>
              </a:rPr>
              <a:t>Multi-port</a:t>
            </a:r>
          </a:p>
        </p:txBody>
      </p:sp>
    </p:spTree>
    <p:extLst>
      <p:ext uri="{BB962C8B-B14F-4D97-AF65-F5344CB8AC3E}">
        <p14:creationId xmlns:p14="http://schemas.microsoft.com/office/powerpoint/2010/main" val="757187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05" y="375911"/>
            <a:ext cx="7765321" cy="1326321"/>
          </a:xfrm>
          <a:solidFill>
            <a:schemeClr val="tx2">
              <a:lumMod val="25000"/>
            </a:schemeClr>
          </a:solidFill>
          <a:ln w="76200">
            <a:solidFill>
              <a:srgbClr val="00B0F0"/>
            </a:solidFill>
          </a:ln>
        </p:spPr>
        <p:txBody>
          <a:bodyPr>
            <a:normAutofit/>
          </a:bodyPr>
          <a:lstStyle/>
          <a:p>
            <a:pPr algn="ctr"/>
            <a:r>
              <a:rPr lang="en-US" sz="2800" dirty="0">
                <a:solidFill>
                  <a:srgbClr val="FFFF00"/>
                </a:solidFill>
                <a:effectLst>
                  <a:outerShdw blurRad="38100" dist="38100" dir="2700000" algn="tl">
                    <a:srgbClr val="000000">
                      <a:alpha val="43137"/>
                    </a:srgbClr>
                  </a:outerShdw>
                </a:effectLst>
              </a:rPr>
              <a:t>Americans with Disabilities Act</a:t>
            </a:r>
            <a:br>
              <a:rPr lang="en-US" sz="2800" dirty="0">
                <a:solidFill>
                  <a:srgbClr val="FFFF00"/>
                </a:solidFill>
                <a:effectLst>
                  <a:outerShdw blurRad="38100" dist="38100" dir="2700000" algn="tl">
                    <a:srgbClr val="000000">
                      <a:alpha val="43137"/>
                    </a:srgbClr>
                  </a:outerShdw>
                </a:effectLst>
              </a:rPr>
            </a:br>
            <a:r>
              <a:rPr lang="en-US" sz="2800" dirty="0">
                <a:solidFill>
                  <a:srgbClr val="FFFF00"/>
                </a:solidFill>
                <a:effectLst>
                  <a:outerShdw blurRad="38100" dist="38100" dir="2700000" algn="tl">
                    <a:srgbClr val="000000">
                      <a:alpha val="43137"/>
                    </a:srgbClr>
                  </a:outerShdw>
                </a:effectLst>
              </a:rPr>
              <a:t>Was effective January  31, 2012</a:t>
            </a:r>
          </a:p>
        </p:txBody>
      </p:sp>
      <p:pic>
        <p:nvPicPr>
          <p:cNvPr id="3" name="Picture 2" descr="zero entry.jpg"/>
          <p:cNvPicPr>
            <a:picLocks noChangeAspect="1"/>
          </p:cNvPicPr>
          <p:nvPr/>
        </p:nvPicPr>
        <p:blipFill>
          <a:blip r:embed="rId3" cstate="print"/>
          <a:stretch>
            <a:fillRect/>
          </a:stretch>
        </p:blipFill>
        <p:spPr>
          <a:xfrm>
            <a:off x="6345382" y="3027218"/>
            <a:ext cx="2518707"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chair lift.jpg"/>
          <p:cNvPicPr>
            <a:picLocks noChangeAspect="1"/>
          </p:cNvPicPr>
          <p:nvPr/>
        </p:nvPicPr>
        <p:blipFill>
          <a:blip r:embed="rId4" cstate="print"/>
          <a:stretch>
            <a:fillRect/>
          </a:stretch>
        </p:blipFill>
        <p:spPr>
          <a:xfrm>
            <a:off x="3278792" y="4426738"/>
            <a:ext cx="2743200" cy="2057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extBox 6"/>
          <p:cNvSpPr txBox="1"/>
          <p:nvPr/>
        </p:nvSpPr>
        <p:spPr>
          <a:xfrm>
            <a:off x="165144" y="2423935"/>
            <a:ext cx="3139764" cy="461665"/>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TRANSFER WALL</a:t>
            </a:r>
          </a:p>
        </p:txBody>
      </p:sp>
      <p:sp>
        <p:nvSpPr>
          <p:cNvPr id="8" name="TextBox 7"/>
          <p:cNvSpPr txBox="1"/>
          <p:nvPr/>
        </p:nvSpPr>
        <p:spPr>
          <a:xfrm>
            <a:off x="6435925" y="2362381"/>
            <a:ext cx="2438400" cy="584775"/>
          </a:xfrm>
          <a:prstGeom prst="rect">
            <a:avLst/>
          </a:prstGeom>
          <a:noFill/>
        </p:spPr>
        <p:txBody>
          <a:bodyPr wrap="square" rtlCol="0">
            <a:spAutoFit/>
          </a:bodyPr>
          <a:lstStyle/>
          <a:p>
            <a:r>
              <a:rPr lang="en-US" sz="3200" dirty="0"/>
              <a:t> </a:t>
            </a:r>
            <a:r>
              <a:rPr lang="en-US" sz="3200" b="1" dirty="0">
                <a:effectLst>
                  <a:outerShdw blurRad="38100" dist="38100" dir="2700000" algn="tl">
                    <a:srgbClr val="000000">
                      <a:alpha val="43137"/>
                    </a:srgbClr>
                  </a:outerShdw>
                </a:effectLst>
              </a:rPr>
              <a:t>Zero Entry</a:t>
            </a:r>
          </a:p>
        </p:txBody>
      </p:sp>
      <p:sp>
        <p:nvSpPr>
          <p:cNvPr id="10" name="TextBox 9"/>
          <p:cNvSpPr txBox="1"/>
          <p:nvPr/>
        </p:nvSpPr>
        <p:spPr>
          <a:xfrm>
            <a:off x="3278792" y="3758144"/>
            <a:ext cx="2743200" cy="523220"/>
          </a:xfrm>
          <a:prstGeom prst="rect">
            <a:avLst/>
          </a:prstGeom>
          <a:noFill/>
        </p:spPr>
        <p:txBody>
          <a:bodyPr wrap="square" rtlCol="0">
            <a:spAutoFit/>
          </a:bodyPr>
          <a:lstStyle/>
          <a:p>
            <a:r>
              <a:rPr lang="en-US" sz="2800" dirty="0"/>
              <a:t>   </a:t>
            </a:r>
            <a:r>
              <a:rPr lang="en-US" sz="2800" b="1" dirty="0">
                <a:effectLst>
                  <a:outerShdw blurRad="38100" dist="38100" dir="2700000" algn="tl">
                    <a:srgbClr val="000000">
                      <a:alpha val="43137"/>
                    </a:srgbClr>
                  </a:outerShdw>
                </a:effectLst>
              </a:rPr>
              <a:t>CHAIR LIFT</a:t>
            </a:r>
          </a:p>
        </p:txBody>
      </p:sp>
      <p:sp>
        <p:nvSpPr>
          <p:cNvPr id="6" name="AutoShape 2" descr="data:image/jpeg;base64,/9j/4AAQSkZJRgABAQAAAQABAAD/2wCEAAkGBhQQEBQRDxAQDhQPEBAODxAQFxEQEA8QFBAVFBQQFBQYHCYfGBkjGRQVHy8gJCcrLCwsFR4xNTAqNSYrLCkBCQoKDgwOFw8PFiwcHxwtNSwsLCkxMiwtKSkpKiksLCwpLCwpKiwpLCkpKSkuLCwpKSksLSkpLCwpKSkuNSwsKf/AABEIALoBDwMBIgACEQEDEQH/xAAbAAEAAwEBAQEAAAAAAAAAAAAAAgMEAQUGB//EAEEQAAEDAQMICQIEAgoDAAAAAAEAAhEDBCExElFSYXGBkdEFExQVIjJBcpKywQZigqGx4SMzNEJDRFNjwvAkc4P/xAAZAQEAAwEBAAAAAAAAAAAAAAAAAQIDBAX/xAApEQEAAQMDAwMEAwEAAAAAAAAAAQIRUQMSMROR8CEycQQiQYFCUuFh/9oADAMBAAIRAxEAPwD9arvdUkzLAS0Nacxgl0XrP1QzBZ6byDIJBynXi7+8VpbbAfO2fzNgO3jAqIiLLTMxNoc6oZgnVDMFcKc3sIfqFzhtCgptCLzlDqhmCdUMwUkS0F5yj1QzBZLX0S15D2vqUXtwqUj+zqbpY8anDgtqJaMG6csdLpGrRutNnZaWf69lb/SAZ32cyfgXbF7HR1qs9oblUDSqgXOyYymHRe03tOogFY1ktnRVOq4PILKgubXpE0qzdWW3EajI1JaDdOX0XZGaDeATsjNBvAL56j0jaqHnAt7M7cmjagNbbqdTcWHUV63RnT1G0Etpv8bfPReDTrM91N0OG2I1qLQbpy19kZoN4BOyM0G8ArZXUtBunKnsjNBvAJ2Rmg3gFciWg3TlT2Rmg3gE7IzQbwCuRLQbpyp7IzQbwCdkZoN4BXIloN05U9kZoN4BOyM0G8ArkS0G6cqeyM0G8AnZGaDeAVyJaDdOVPZGaDeATsjNBvAK5EtBunKnsjNBvAJ2Rmg3gFciWg3TlT2Rmg3gE7IzQbwCuRLQbpyp7IzQbwCdkZoN4BXIloN05UGxs0G8AoBvVuAklrpABvyXATccxAPBalmtuA93/EqJiyYmZ9JfOUq4JIwIc8bfEVavLqeZ3vf9ZXW1iDMnmuiNP0iYcM/U2qmKo/L0wc10YLQ22HB4y9eDhv8AXesLbW2MY1K1rpvF6zmJjl00101cS3NaHeR0/ldc7kVEiMblkV7LYRc7xjM7EbDioXTRTYWu8pyTou+zsFx7CMRCCKIiAs9t6Op1gOtYHFt7HXtqUznY9sOadhC0IgyUatqs/wDV1Bbaf+naCGVwPy1wMl2x4n8y9Lo/8S0qrxTcXWeqf8CuOrqHPkf3ag1sJVCqtVkZVbkVWNqNN+S8BwnPfgdeKD6JF8pRo17P/Zq3WMH+XtRdUaBmp1r3s2HLGxb7L+KqeUGWlrrFUdc0Vo6p5zU6w8Dtkh2pQPcRedbun6NF2Q+oDUIkUaYNWsdlNgLo1xCs6O6VZXygzLa6mQKlOo11OoyRLSWu9CMDhccyDaiIgIiICIiAiIgIiICIiAiIgLNbsB7vsVpWa3YD3fYqKuFqeXx9XzO9z/qKip1B4ne9/wBRUYXZR7YeLq++r5cVlKsW4cFCEhWmIlWJmmbw007ZfeI15lqXmQpBxznisp04nh1UfUzHu9Xoq2lanNuxGi68fyWGjafR3FXMqg4FZTTMOynUpq4lvbVY716s5je3j6Lr6RGI34g71iVlKu5uB2jEHaFVouRdbaGu8wyDnF7eGIU3UiBNzhnF4QVoSi87p8TQyD5atWzUXjCadS0U2PbvaSNhKDrOkn1Wl1mo5dOJ7VXcKFmjSaSC97dYbBzrzqj2VwWvq1ukgfC6hYmihYj+WpXcfGP1n2r0K1iZXtNc1miqLPUp0aFN/ipUmihTeXCn5couefERgABEL0RmzYD0CD561vr2WzuNn7J0cGMfUp2ez0jXNU025RY9xyZECCQ26ZletW6dpWe3OdaCaTaljsv9KWu6ljutrQ17xcyZuyoGtW2izl17S0Sx9J7Xty6dSm/zMcJB9MQeKy2forIBa3JY14Y2pDq1ao9jJyafWVXHJZebgPXFQPqqVYOAc0hzXCWuaQWkZwRipr5PugMJfZajrG4nKcKUGjUOd9A+A7RknWtNL8SVaN1soy0Y2iyh1SnGd9K+ozdlAZ0H0aLPY7dTrMD6NRlVhwewhzdkj11LQgIiICIiAiIgIiICIiAs1uwHu+xWlZrdgPd9ioq4Wp5fJVaDpcWkO8T7jcfMcDzVYffBlpzG47s+5biLz7nfUVF9MEQQCMxvXZT7YePqe+r5ZYSFN1mI8h/S68bjiFWXxc4Fp14HYcFKlnYSFKEhCyMLrTF4XYSEFvazmWhj5EhYoQEjC5UnTieHTR9RVE/d6t6lTqlplpI2LFSrkY3j+C0CsM6ymiYdVGrTVGG1tqB87YOk37tXn9LWM1A7xOIb1NWg5oqPpCpTqCoRVZT8V+SBgRBzq5da4i8Eg5xcqNmOwhznuqyTUr1usrZArNs7aYpNptZ/SgFz/ADIAxvuC9VcbbJ/rBP5hc7kVaKeV5CHasHDcgrRdIXEBdXEQYq/RDC81aZfZqpxrUD1b3e9sFtQe8HcraXTNooXV6YtbP8AWswyawGd9AnxbWE+1aVxB6HRvTFG0NJo1G1Mm5wFz2HM9h8TDqIC2r5e2dFU6pDnNLajbmVqZNOszZUbBjUZGpdpW+1UMYt9Me2jawP2p1D8DtUD6dF5vRv4go2g5DHltQCXUKgNOszbTdfGsSNa9JAREQEREBERAWa3YD3fYrSs1uwHu+xUVcLU8vnSLz7nfUUhdjH3O+orsLrp9sPI1I++r5RhcIn/ALKnCQrKMzrJHkOTqxbw9NyqcS3zCNYvbx9N62wkIlkXYVjrIMW+A6sDtbgqnBzfMJGk28bxiP3QdhIRpBvBldhBGEhShIQsmyuQM+ZW06s6j/FZ4RUmiJbUa1VPw2JKyioc5V7aoOpZTRMOqjWpq/41sthweMsZzc4bCrmhrvI6/Rdc7d6FYAV1UbXbHNIuNyiq6drcLjDxmdfwOIV7XNdgck6LsNzkSgik+mRiIXEHEREGe29H06wAqsa/JMtJucw6THjxMOsEKuk+02f+qqi1sH+DaTk1QMzLQBfse0+5bEQW2D8T0qjxSflWaqcKNoAY93/rdJbU/SSvYXz1psrKrSyqxlRpxY8BzTuKyUrLWs/9lrktH+XtRdVpbGVb6lPi4alA+sReDZ/xWwEMtbHWJ5uBqkGg85mVx4TsOSdS90OnDag6iIgLNbsB7vsVpWa3YD3fYqKuFqeXgD19zvqK7C6Bjtd9RSF1U8Q8rU98/LkJC7CQrKOQkLsJCCMIpQkIKKlmBv8AKdJtx3596qdTcPTLGdtx+PruWyEhEsTXg4X5/QjaFJX1KAdiL/Qi5w3hUuoOGHjHB3I/sg5CQuNeCYwOY3HguwgQkLsJCIGOhWCtnCrhIVZpiWlOpVT6RLSiz5RVjKudZTRMOqnWpqm3DTStLm3AyNE3t4K9tVjv9s6728wsQcuqjeJu2vpEbPQi8HeoKilXLfKYzjEHaFobaGu8wyDnbe3ePTciXEVjqRiRDhpNvH8lWgLq4iDj2hwIcA4EQQbwRmIOIWCn0Y6hfYqzrN69SR1tlP8A8iZZ+gt2L0EQV0vxUaV1tomz+nX0ya1lOsvAyqf62gDOV7tG0Ne0OY5r2uEtc0hzXDOCLivHXnnoYMcX2Z77G8mSaMdU8/7lE+B22AdagfWLNbsB7vsV4tL8Q1qN1ro5bR/mLKHPbtqUPOz9OWNi9IdI069NtSjUZVaXeZhDhOSbjGB1FRVwtTy8sD+LvqK7C60fxd9RXYXTTxDzNT3z8owkKUJCsojCQpQkIIwkKUJCCMLkKSQgjCQpQkIiyupRDhDgD9tmZUOsxHlOVqdjudzWuEhEsOXfBlpzOu4HA7lKFrewEQQCMxvCodZY8hj8rpI3HEIK4SELoucCzWb2n9XOFJCyMJCkkIIqzrdSjCQomIlemuaeFrTK6qQpByzmjDop14/K6nULTLSRsWhtqB87Y/MyBxGCyZS6s3RE4buqkS0h41YjaMQq1ma4gyCQc4WhtsnzjK/MLnciiXUVjWB3kId+XBw3eu5QIQcREQdWZvR9MV21gwNqSQXtlrngsdc+Ln/qmFoQYt93/FyrVxK1PKtgu3u+orsIwXb3fUVKF008Q86uPun5RhIUoSFZWyMJClCQiLIwkKULkIWchIXYSELOQuQpQkIWRhIUoSELIwkKUJCFkS1Z3WPQORqxbw9N0LVCQgwulvnEfmF7eY3ro/7C2wqH2QYt8BztwO1uBQUwkLrmub5hlDSbJ4txH7rrXA3gyhZGEhShIQsjCk1yQkKJi61MzT6w6HKShC7KpNGG9Ot/ZJaGWw4PGWNfmGxyzArqztZvExPDazJd5XX6LrjuOBXHNIuII2rGrqdrcLj4xmdfwOIULLEGLfd/xcpNe12ByDmdhudzR1Mtc2RHi3eV2CrVxK1PKFPDe76ipQlMXb3fUVKFvTxDgr90/KMJClCQrKowkKUJCIshCQpQkKRGEhShIQRhIUoRBGEhSSEEYSF2EhByEhdhIQchIXYSEHIVVSyh18QdJtx/nvV0JCDG6k5vpljOLncPXcoteDh6YjAjaFuhV1KAdiNhFxGwoM8JCk6g4YeMZjAdxwP7KDXgmMDom48ELOwkKUJCFkYQBShETHpw4i7CQs5ow2p1Z/Lits9U5TWyYLjd6eRyqU6HnbtP0OWVcWiXTp1RVMNVIXb3fUVKFyiPDx+oqcLWniHJXH3SjCQpQkKytkYSFKEhBGEhShIQRhIUoSEEYXIUoSELIwkKUJCIsjCQpQkIWRhIUoSELIQkKcJCFkISFOEhCyGSkKcLkIWRhRqUQ4Q4A7fTZmVkJCksyOspHlMjM/7O5qvLvhwLDmddOw4Fb4XHMBEEAjMbwoGSEhTdZI8hj8rr27vUKtz484LdeLflzUpsQkKSQiEYUqI8bdp+hyQpU/O3afocqV+2Wml74aw3JcWHEEkfmaTII4xuUoW6rQa+5zQ7b6bFV3bT0T8n81nFUx6N504mb3ZoSFq7tp6J+T+a53bT0T8n81O+cI6UZ87s0JC09209E/J/Nd7tp6J+T+ab5wjpRnzuywuLV3dT0T8n807up6J+T+ab5wdKM+d2VFq7up6J+T+a73azRPyfzTfODpRnzuyQkLX3azRPyfzTuynon5P5pvnB0oz53ZISFr7sp6J+T+ad2U9E/J/NN84OlGfO7JCQtfdlPRPyfzTuynon5P5pvnB0oz53ZISFr7sp6J+T+ad2U9E/J/NN84OlGfO7JC5C2d2U9E/J/NO7Keifk/mm+cHSjPndjhIWzuynon5P5p3ZT0T8n803zg6UZ87scJC2d2U9E/J/NO7Keifk/mm+cHSjPndjhIWzuynon5P5p3ZT0T8n803zg6UZ87scJC2d2U9E/J/NO7Keifk/mm+cHSjPndjhcIW3uynon5P5p3ZT0T8n803zg6UZ87vLdYx/cORqF7fjyVTpb5mwNJt7d/qN/Fez3ZT0T8n807sp6J+T+ab5wdKM+d3ji/C/YrbHSy6gjBklx9AYIDdt/wCy9BvRFIYMF95vdftvWqnSDRAAAGAFwG5RNUzFlqdOKZvd8/UsxFtjra+T1JtGTlvycsPjJjDJ1KvvqsLPTqOc3KrE5IFO4BrTcSXQCSPsF9OuLn6Mxe02dnXibbqb2/3z9Pl3dP1rnDIAFOyPc3JJk1XQ4Azcu2jpisTaGZQbkU6zmFjfLkYSSZaSM4v9Cvp0UTpVT/JMa1H9I8/T5il0rWpmlTHiBp0DNSS6rlnx+KZ8I24Xr0+iLTUqioajm5IqVKTA0ZLgGvIyiZzL1F1Wp05ifWq6lerFUelMQ+F7XXHgyqsibBMunrC4kVdseq9Sr0xUFY0WmWDrKRkZLwW0S4ODpJN4xMT6L6VFnGhVH8mlX1NNXNEPnvw9Xe6o0Oc93/hWd3iLiMoudJv9cF9EiLeinbFr3Yale+q9rCIiuzEREBERAREQEREBERAREQEREBERAREQEREBERB//9k="/>
          <p:cNvSpPr>
            <a:spLocks noChangeAspect="1" noChangeArrowheads="1"/>
          </p:cNvSpPr>
          <p:nvPr/>
        </p:nvSpPr>
        <p:spPr bwMode="auto">
          <a:xfrm>
            <a:off x="-31751" y="-136526"/>
            <a:ext cx="1355725" cy="1355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27218"/>
            <a:ext cx="2951501" cy="2370684"/>
          </a:xfrm>
          <a:prstGeom prst="ellipse">
            <a:avLst/>
          </a:prstGeom>
          <a:ln>
            <a:noFill/>
          </a:ln>
          <a:effectLst>
            <a:softEdge rad="112500"/>
          </a:effectLst>
        </p:spPr>
      </p:pic>
      <p:sp>
        <p:nvSpPr>
          <p:cNvPr id="5" name="TextBox 4"/>
          <p:cNvSpPr txBox="1"/>
          <p:nvPr/>
        </p:nvSpPr>
        <p:spPr>
          <a:xfrm>
            <a:off x="1575672" y="1761596"/>
            <a:ext cx="6149440" cy="584775"/>
          </a:xfrm>
          <a:prstGeom prst="rect">
            <a:avLst/>
          </a:prstGeom>
          <a:noFill/>
        </p:spPr>
        <p:txBody>
          <a:bodyPr wrap="none" rtlCol="0">
            <a:spAutoFit/>
          </a:bodyPr>
          <a:lstStyle/>
          <a:p>
            <a:r>
              <a:rPr lang="en-US" sz="3200" b="1" dirty="0">
                <a:solidFill>
                  <a:srgbClr val="00B050"/>
                </a:solidFill>
                <a:effectLst>
                  <a:outerShdw blurRad="38100" dist="38100" dir="2700000" algn="tl">
                    <a:srgbClr val="000000">
                      <a:alpha val="43137"/>
                    </a:srgbClr>
                  </a:outerShdw>
                </a:effectLst>
              </a:rPr>
              <a:t>A.D.A. Phone # 1-800-514-0301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0" fill="hold"/>
                                        <p:tgtEl>
                                          <p:spTgt spid="5"/>
                                        </p:tgtEl>
                                        <p:attrNameLst>
                                          <p:attrName>ppt_w</p:attrName>
                                        </p:attrNameLst>
                                      </p:cBhvr>
                                      <p:tavLst>
                                        <p:tav tm="0">
                                          <p:val>
                                            <p:fltVal val="0"/>
                                          </p:val>
                                        </p:tav>
                                        <p:tav tm="100000">
                                          <p:val>
                                            <p:strVal val="#ppt_w"/>
                                          </p:val>
                                        </p:tav>
                                      </p:tavLst>
                                    </p:anim>
                                    <p:anim calcmode="lin" valueType="num">
                                      <p:cBhvr>
                                        <p:cTn id="8" dur="7000" fill="hold"/>
                                        <p:tgtEl>
                                          <p:spTgt spid="5"/>
                                        </p:tgtEl>
                                        <p:attrNameLst>
                                          <p:attrName>ppt_h</p:attrName>
                                        </p:attrNameLst>
                                      </p:cBhvr>
                                      <p:tavLst>
                                        <p:tav tm="0">
                                          <p:val>
                                            <p:fltVal val="0"/>
                                          </p:val>
                                        </p:tav>
                                        <p:tav tm="100000">
                                          <p:val>
                                            <p:strVal val="#ppt_h"/>
                                          </p:val>
                                        </p:tav>
                                      </p:tavLst>
                                    </p:anim>
                                    <p:animEffect transition="in" filter="fade">
                                      <p:cBhvr>
                                        <p:cTn id="9" dur="7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700088" y="1081088"/>
            <a:ext cx="8229600" cy="5638800"/>
          </a:xfrm>
        </p:spPr>
        <p:txBody>
          <a:bodyPr/>
          <a:lstStyle/>
          <a:p>
            <a:pPr marL="0" indent="0" eaLnBrk="1" fontAlgn="auto" hangingPunct="1">
              <a:spcAft>
                <a:spcPts val="0"/>
              </a:spcAft>
              <a:buFont typeface="Arial" panose="020B0604020202020204" pitchFamily="34" charset="0"/>
              <a:buNone/>
              <a:defRPr/>
            </a:pPr>
            <a:r>
              <a:rPr lang="en-US" dirty="0"/>
              <a:t>     </a:t>
            </a:r>
          </a:p>
        </p:txBody>
      </p:sp>
      <p:sp>
        <p:nvSpPr>
          <p:cNvPr id="57347" name="Rectangle 3"/>
          <p:cNvSpPr>
            <a:spLocks noGrp="1" noChangeArrowheads="1"/>
          </p:cNvSpPr>
          <p:nvPr>
            <p:ph type="title" idx="4294967295"/>
          </p:nvPr>
        </p:nvSpPr>
        <p:spPr>
          <a:xfrm>
            <a:off x="0" y="65088"/>
            <a:ext cx="8777288" cy="1143000"/>
          </a:xfrm>
          <a:solidFill>
            <a:schemeClr val="tx2">
              <a:lumMod val="25000"/>
            </a:schemeClr>
          </a:solidFill>
          <a:ln w="57150">
            <a:solidFill>
              <a:schemeClr val="tx1"/>
            </a:solidFill>
          </a:ln>
        </p:spPr>
        <p:txBody>
          <a:bodyPr>
            <a:normAutofit fontScale="90000"/>
          </a:bodyPr>
          <a:lstStyle/>
          <a:p>
            <a:pPr algn="l" eaLnBrk="1" fontAlgn="auto" hangingPunct="1">
              <a:spcAft>
                <a:spcPts val="0"/>
              </a:spcAft>
              <a:defRPr/>
            </a:pPr>
            <a:r>
              <a:rPr lang="en-US" dirty="0"/>
              <a:t>SVRS – </a:t>
            </a:r>
            <a:r>
              <a:rPr lang="en-US" sz="2700" dirty="0"/>
              <a:t>Safety Vacuum Release System</a:t>
            </a:r>
            <a:br>
              <a:rPr lang="en-US" sz="2400" dirty="0"/>
            </a:br>
            <a:r>
              <a:rPr lang="en-US" sz="3200" dirty="0"/>
              <a:t>APSS – </a:t>
            </a:r>
            <a:r>
              <a:rPr lang="en-US" sz="2800" dirty="0"/>
              <a:t>Automatic Pump Shut-off System</a:t>
            </a:r>
            <a:br>
              <a:rPr lang="en-US" sz="2400" dirty="0"/>
            </a:br>
            <a:endParaRPr lang="en-US" sz="2400" dirty="0"/>
          </a:p>
        </p:txBody>
      </p:sp>
      <p:pic>
        <p:nvPicPr>
          <p:cNvPr id="39940" name="Picture 3" descr="VGB%20Safety%20Product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856" y="1736021"/>
            <a:ext cx="2559050" cy="2410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088" y="1825625"/>
            <a:ext cx="3613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p:cNvPicPr>
            <a:picLocks noChangeAspect="1"/>
          </p:cNvPicPr>
          <p:nvPr/>
        </p:nvPicPr>
        <p:blipFill>
          <a:blip r:embed="rId4">
            <a:extLst>
              <a:ext uri="{28A0092B-C50C-407E-A947-70E740481C1C}">
                <a14:useLocalDpi xmlns:a14="http://schemas.microsoft.com/office/drawing/2010/main" val="0"/>
              </a:ext>
            </a:extLst>
          </a:blip>
          <a:srcRect l="19095" t="4819" r="21980" b="6024"/>
          <a:stretch>
            <a:fillRect/>
          </a:stretch>
        </p:blipFill>
        <p:spPr bwMode="auto">
          <a:xfrm>
            <a:off x="373063" y="4562475"/>
            <a:ext cx="24511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5"/>
          <p:cNvPicPr>
            <a:picLocks noChangeAspect="1"/>
          </p:cNvPicPr>
          <p:nvPr/>
        </p:nvPicPr>
        <p:blipFill>
          <a:blip r:embed="rId5" cstate="print">
            <a:extLst>
              <a:ext uri="{28A0092B-C50C-407E-A947-70E740481C1C}">
                <a14:useLocalDpi xmlns:a14="http://schemas.microsoft.com/office/drawing/2010/main" val="0"/>
              </a:ext>
            </a:extLst>
          </a:blip>
          <a:srcRect l="1111" t="18887" r="1111" b="17778"/>
          <a:stretch>
            <a:fillRect/>
          </a:stretch>
        </p:blipFill>
        <p:spPr bwMode="auto">
          <a:xfrm>
            <a:off x="4946650" y="4414838"/>
            <a:ext cx="35607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Box 6"/>
          <p:cNvSpPr txBox="1">
            <a:spLocks noChangeArrowheads="1"/>
          </p:cNvSpPr>
          <p:nvPr/>
        </p:nvSpPr>
        <p:spPr bwMode="auto">
          <a:xfrm>
            <a:off x="630238" y="1304925"/>
            <a:ext cx="1966912" cy="460375"/>
          </a:xfrm>
          <a:prstGeom prst="rect">
            <a:avLst/>
          </a:prstGeom>
          <a:solidFill>
            <a:schemeClr val="tx2">
              <a:lumMod val="10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b="1" dirty="0">
                <a:solidFill>
                  <a:schemeClr val="accent2"/>
                </a:solidFill>
                <a:latin typeface="Times New Roman" panose="02020603050405020304" pitchFamily="18" charset="0"/>
              </a:rPr>
              <a:t>VAC-ALERT</a:t>
            </a:r>
          </a:p>
        </p:txBody>
      </p:sp>
      <p:sp>
        <p:nvSpPr>
          <p:cNvPr id="47113" name="TextBox 7"/>
          <p:cNvSpPr txBox="1">
            <a:spLocks noChangeArrowheads="1"/>
          </p:cNvSpPr>
          <p:nvPr/>
        </p:nvSpPr>
        <p:spPr bwMode="auto">
          <a:xfrm>
            <a:off x="5270500" y="1339850"/>
            <a:ext cx="2909888" cy="461963"/>
          </a:xfrm>
          <a:prstGeom prst="rect">
            <a:avLst/>
          </a:prstGeom>
          <a:solidFill>
            <a:schemeClr val="tx2">
              <a:lumMod val="10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b="1" dirty="0">
                <a:solidFill>
                  <a:schemeClr val="accent2"/>
                </a:solidFill>
                <a:latin typeface="Times New Roman" panose="02020603050405020304" pitchFamily="18" charset="0"/>
              </a:rPr>
              <a:t>VACLESS SYSTEM</a:t>
            </a:r>
          </a:p>
        </p:txBody>
      </p:sp>
      <p:sp>
        <p:nvSpPr>
          <p:cNvPr id="47114" name="TextBox 8"/>
          <p:cNvSpPr txBox="1">
            <a:spLocks noChangeArrowheads="1"/>
          </p:cNvSpPr>
          <p:nvPr/>
        </p:nvSpPr>
        <p:spPr bwMode="auto">
          <a:xfrm>
            <a:off x="276225" y="4086225"/>
            <a:ext cx="2674938" cy="461963"/>
          </a:xfrm>
          <a:prstGeom prst="rect">
            <a:avLst/>
          </a:prstGeom>
          <a:solidFill>
            <a:schemeClr val="tx2">
              <a:lumMod val="10000"/>
            </a:schemeClr>
          </a:solid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b="1" dirty="0">
                <a:solidFill>
                  <a:schemeClr val="accent2"/>
                </a:solidFill>
                <a:latin typeface="Times New Roman" panose="02020603050405020304" pitchFamily="18" charset="0"/>
              </a:rPr>
              <a:t>STINGL SWITCH</a:t>
            </a:r>
          </a:p>
        </p:txBody>
      </p:sp>
      <p:sp>
        <p:nvSpPr>
          <p:cNvPr id="47115" name="TextBox 9"/>
          <p:cNvSpPr txBox="1">
            <a:spLocks noChangeArrowheads="1"/>
          </p:cNvSpPr>
          <p:nvPr/>
        </p:nvSpPr>
        <p:spPr bwMode="auto">
          <a:xfrm>
            <a:off x="4946650" y="3992563"/>
            <a:ext cx="3557588" cy="400050"/>
          </a:xfrm>
          <a:prstGeom prst="rect">
            <a:avLst/>
          </a:prstGeom>
          <a:solidFill>
            <a:schemeClr val="tx2">
              <a:lumMod val="10000"/>
            </a:schemeClr>
          </a:solidFill>
          <a:ln>
            <a:no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b="1" dirty="0">
                <a:solidFill>
                  <a:schemeClr val="accent2"/>
                </a:solidFill>
                <a:latin typeface="Times New Roman" panose="02020603050405020304" pitchFamily="18" charset="0"/>
              </a:rPr>
              <a:t>   BUILT IN SVRD SYSTEM</a:t>
            </a:r>
          </a:p>
        </p:txBody>
      </p:sp>
      <p:cxnSp>
        <p:nvCxnSpPr>
          <p:cNvPr id="6" name="Straight Arrow Connector 5"/>
          <p:cNvCxnSpPr/>
          <p:nvPr/>
        </p:nvCxnSpPr>
        <p:spPr>
          <a:xfrm>
            <a:off x="4870450" y="3281363"/>
            <a:ext cx="1714500" cy="276225"/>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FFAFD-FDDA-41D7-A2B6-DD6B866D74D3}"/>
              </a:ext>
            </a:extLst>
          </p:cNvPr>
          <p:cNvSpPr>
            <a:spLocks noGrp="1"/>
          </p:cNvSpPr>
          <p:nvPr>
            <p:ph type="title"/>
          </p:nvPr>
        </p:nvSpPr>
        <p:spPr>
          <a:xfrm>
            <a:off x="175513" y="0"/>
            <a:ext cx="6781800" cy="1320800"/>
          </a:xfrm>
        </p:spPr>
        <p:txBody>
          <a:bodyPr>
            <a:normAutofit fontScale="90000"/>
          </a:bodyPr>
          <a:lstStyle/>
          <a:p>
            <a:r>
              <a:rPr lang="en-US" dirty="0">
                <a:solidFill>
                  <a:schemeClr val="accent2"/>
                </a:solidFill>
              </a:rPr>
              <a:t>Safety Vacuum Release System (SVRS) and Automatic Pump Shut-off System (APSS) </a:t>
            </a:r>
          </a:p>
        </p:txBody>
      </p:sp>
      <p:sp>
        <p:nvSpPr>
          <p:cNvPr id="4" name="Content Placeholder 3">
            <a:extLst>
              <a:ext uri="{FF2B5EF4-FFF2-40B4-BE49-F238E27FC236}">
                <a16:creationId xmlns:a16="http://schemas.microsoft.com/office/drawing/2014/main" id="{39944A49-7217-42CD-A23B-CE2292BFCB82}"/>
              </a:ext>
            </a:extLst>
          </p:cNvPr>
          <p:cNvSpPr>
            <a:spLocks noGrp="1"/>
          </p:cNvSpPr>
          <p:nvPr>
            <p:ph idx="1"/>
          </p:nvPr>
        </p:nvSpPr>
        <p:spPr>
          <a:xfrm>
            <a:off x="392556" y="1676400"/>
            <a:ext cx="6347714" cy="3880773"/>
          </a:xfrm>
        </p:spPr>
        <p:txBody>
          <a:bodyPr>
            <a:noAutofit/>
          </a:bodyPr>
          <a:lstStyle/>
          <a:p>
            <a:pPr marL="0" indent="0">
              <a:buNone/>
            </a:pPr>
            <a:r>
              <a:rPr lang="en-US" sz="2000" dirty="0"/>
              <a:t>SVRS</a:t>
            </a:r>
          </a:p>
          <a:p>
            <a:r>
              <a:rPr lang="en-US" sz="2000" dirty="0"/>
              <a:t>System capable of providing vacuum release at a suction outlet in case of a high vacuum occurrence due to a suction outlet flow blockage.  Methods include venting the suction line to atmosphere, turning off the circulation pump, or reversing the circulation flow.  </a:t>
            </a:r>
          </a:p>
          <a:p>
            <a:pPr marL="0" indent="0">
              <a:buNone/>
            </a:pPr>
            <a:endParaRPr lang="en-US" sz="2000" dirty="0"/>
          </a:p>
          <a:p>
            <a:pPr marL="0" indent="0">
              <a:buNone/>
            </a:pPr>
            <a:r>
              <a:rPr lang="en-US" sz="2000" dirty="0"/>
              <a:t>APSS</a:t>
            </a:r>
          </a:p>
          <a:p>
            <a:r>
              <a:rPr lang="en-US" sz="2000" dirty="0"/>
              <a:t>A pump motor control or other device capable of turning off, stopping, or otherwise incapacitating a pump in response to a condition such as high vacuum, low flow, or low current that would indicate a suction entrapment event has occurred.</a:t>
            </a:r>
          </a:p>
        </p:txBody>
      </p:sp>
    </p:spTree>
    <p:extLst>
      <p:ext uri="{BB962C8B-B14F-4D97-AF65-F5344CB8AC3E}">
        <p14:creationId xmlns:p14="http://schemas.microsoft.com/office/powerpoint/2010/main" val="2283192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C686-AE04-42FC-9CC9-69DB1F675C13}"/>
              </a:ext>
            </a:extLst>
          </p:cNvPr>
          <p:cNvSpPr>
            <a:spLocks noGrp="1"/>
          </p:cNvSpPr>
          <p:nvPr>
            <p:ph type="title"/>
          </p:nvPr>
        </p:nvSpPr>
        <p:spPr>
          <a:xfrm>
            <a:off x="587021" y="0"/>
            <a:ext cx="6347713" cy="1320800"/>
          </a:xfrm>
        </p:spPr>
        <p:txBody>
          <a:bodyPr>
            <a:normAutofit fontScale="90000"/>
          </a:bodyPr>
          <a:lstStyle/>
          <a:p>
            <a:r>
              <a:rPr lang="en-US" dirty="0">
                <a:solidFill>
                  <a:schemeClr val="accent2"/>
                </a:solidFill>
              </a:rPr>
              <a:t>Safety Vacuum Release System (SVRS) and Automatic Pump Shut-off System (APSS) </a:t>
            </a:r>
          </a:p>
        </p:txBody>
      </p:sp>
      <p:sp>
        <p:nvSpPr>
          <p:cNvPr id="3" name="Content Placeholder 2">
            <a:extLst>
              <a:ext uri="{FF2B5EF4-FFF2-40B4-BE49-F238E27FC236}">
                <a16:creationId xmlns:a16="http://schemas.microsoft.com/office/drawing/2014/main" id="{44EDFDCB-0EB2-4C70-BA36-88E7C0AD7D9B}"/>
              </a:ext>
            </a:extLst>
          </p:cNvPr>
          <p:cNvSpPr>
            <a:spLocks noGrp="1"/>
          </p:cNvSpPr>
          <p:nvPr>
            <p:ph idx="1"/>
          </p:nvPr>
        </p:nvSpPr>
        <p:spPr/>
        <p:txBody>
          <a:bodyPr>
            <a:noAutofit/>
          </a:bodyPr>
          <a:lstStyle/>
          <a:p>
            <a:r>
              <a:rPr lang="en-US" sz="2400" dirty="0"/>
              <a:t>Shall be operated, tested, and maintained according to manufacturer’s instructions.  Testing and maintenance records or logs for the SVRS or APSS shall be maintained on-site for 2 years.</a:t>
            </a:r>
          </a:p>
          <a:p>
            <a:endParaRPr lang="en-US" sz="2400" dirty="0"/>
          </a:p>
          <a:p>
            <a:r>
              <a:rPr lang="en-US" sz="2400" dirty="0"/>
              <a:t>Pools and spas constructed prior to Jan 1, 2021 that have single points of suction (single submerged suction outlet) are required to install a SVRS and APSS.</a:t>
            </a:r>
          </a:p>
        </p:txBody>
      </p:sp>
    </p:spTree>
    <p:extLst>
      <p:ext uri="{BB962C8B-B14F-4D97-AF65-F5344CB8AC3E}">
        <p14:creationId xmlns:p14="http://schemas.microsoft.com/office/powerpoint/2010/main" val="3225298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762000" y="990600"/>
            <a:ext cx="6400800" cy="6019800"/>
          </a:xfrm>
          <a:solidFill>
            <a:schemeClr val="bg1"/>
          </a:solidFill>
        </p:spPr>
        <p:txBody>
          <a:bodyPr>
            <a:normAutofit/>
          </a:bodyPr>
          <a:lstStyle/>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A submerged fitting, fitting assembly, cover or grate, and related components that provide a localized low-pressure area for the transfer of water from a pool or spa.</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A suction outlet system shall be designed to protect against suction entrapment, evisceration, and hair entanglement or entrapment hazards in accordance with ANSI/APSP-16, American National Standard for Suction Entrapment Avoidance in Swimming Pools, Wading Pools, Spas, Hot Tubs and Catch Basins.</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Pools and spas constructed or renovated on or after the effective date of this subchapter shall not have a single fully submerged suction outlet.</a:t>
            </a:r>
          </a:p>
          <a:p>
            <a:pPr eaLnBrk="1" fontAlgn="auto" hangingPunct="1">
              <a:lnSpc>
                <a:spcPct val="90000"/>
              </a:lnSpc>
              <a:spcAft>
                <a:spcPts val="0"/>
              </a:spcAft>
              <a:buFont typeface="Arial"/>
              <a:buChar char="•"/>
              <a:defRPr/>
            </a:pPr>
            <a:endParaRPr lang="en-US" sz="2200" b="1" dirty="0">
              <a:solidFill>
                <a:schemeClr val="tx2"/>
              </a:solidFill>
              <a:latin typeface="Arial" charset="0"/>
              <a:cs typeface="Arial" charset="0"/>
            </a:endParaRPr>
          </a:p>
        </p:txBody>
      </p:sp>
      <p:sp>
        <p:nvSpPr>
          <p:cNvPr id="3" name="Title 2">
            <a:extLst>
              <a:ext uri="{FF2B5EF4-FFF2-40B4-BE49-F238E27FC236}">
                <a16:creationId xmlns:a16="http://schemas.microsoft.com/office/drawing/2014/main" id="{BA5B3EC2-EA64-4091-BDC7-3B5063FF9FCE}"/>
              </a:ext>
            </a:extLst>
          </p:cNvPr>
          <p:cNvSpPr>
            <a:spLocks noGrp="1"/>
          </p:cNvSpPr>
          <p:nvPr>
            <p:ph type="title"/>
          </p:nvPr>
        </p:nvSpPr>
        <p:spPr>
          <a:xfrm>
            <a:off x="2971800" y="0"/>
            <a:ext cx="3429001" cy="762000"/>
          </a:xfrm>
        </p:spPr>
        <p:txBody>
          <a:bodyPr/>
          <a:lstStyle/>
          <a:p>
            <a:r>
              <a:rPr lang="en-US" dirty="0">
                <a:solidFill>
                  <a:schemeClr val="accent2"/>
                </a:solidFill>
              </a:rPr>
              <a:t>Suction Outlet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685800" y="762000"/>
            <a:ext cx="6400800" cy="5486400"/>
          </a:xfrm>
          <a:solidFill>
            <a:schemeClr val="bg1"/>
          </a:solidFill>
        </p:spPr>
        <p:txBody>
          <a:bodyPr>
            <a:normAutofit fontScale="77500" lnSpcReduction="20000"/>
          </a:bodyPr>
          <a:lstStyle/>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Dual outlets and three or more outlets: </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Pools and spas constructed or renovated on or after 1 January, 2021 shall have dual or three or more suction outlets that are designed, constructed, manufactured, and installed in accordance with ANSI/APSP/ICC. A suction outlet system shall be designed to protect against suction entrapment, evisceration, and hair entanglement or entrapment hazards in accordance with ANSI/APSP-16, American National Standard for Suction Entrapment Avoidance in Swimming Pools, Wading Pools, Spas, Hot Tubs and Catch Basins.</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(1) The distance between dual VGBA-compliant suction outlets, as measured from center to center of the suction outlet cover or grate, shall be no less than three feet.</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(2) The flow rate through a fitting, cover, or grate shall not exceed the approved flow rate for that fitting, cover, or grate when one suction fitting in a suction outlet system is blocked.</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(3) No means of isolating suction outlets is permitted that could allow one suction outlet to serve as the sole source of water to a pump.</a:t>
            </a:r>
          </a:p>
          <a:p>
            <a:pPr eaLnBrk="1" fontAlgn="auto" hangingPunct="1">
              <a:lnSpc>
                <a:spcPct val="90000"/>
              </a:lnSpc>
              <a:spcAft>
                <a:spcPts val="0"/>
              </a:spcAft>
              <a:buFont typeface="Arial"/>
              <a:buChar char="•"/>
              <a:defRPr/>
            </a:pPr>
            <a:r>
              <a:rPr lang="en-US" sz="2200" b="1" dirty="0">
                <a:solidFill>
                  <a:schemeClr val="tx2"/>
                </a:solidFill>
                <a:latin typeface="Arial" charset="0"/>
                <a:cs typeface="Arial" charset="0"/>
              </a:rPr>
              <a:t>(4) A single pipe to a pump suction inlet that serves two or more suction outlets may have a valve to shut off the flow to the pump..</a:t>
            </a:r>
          </a:p>
          <a:p>
            <a:pPr eaLnBrk="1" fontAlgn="auto" hangingPunct="1">
              <a:lnSpc>
                <a:spcPct val="90000"/>
              </a:lnSpc>
              <a:spcAft>
                <a:spcPts val="0"/>
              </a:spcAft>
              <a:buFont typeface="Arial"/>
              <a:buChar char="•"/>
              <a:defRPr/>
            </a:pPr>
            <a:endParaRPr lang="en-US" sz="2200" b="1" dirty="0">
              <a:solidFill>
                <a:schemeClr val="tx2"/>
              </a:solidFill>
              <a:latin typeface="Arial" charset="0"/>
              <a:cs typeface="Arial" charset="0"/>
            </a:endParaRPr>
          </a:p>
        </p:txBody>
      </p:sp>
      <p:sp>
        <p:nvSpPr>
          <p:cNvPr id="3" name="Title 2">
            <a:extLst>
              <a:ext uri="{FF2B5EF4-FFF2-40B4-BE49-F238E27FC236}">
                <a16:creationId xmlns:a16="http://schemas.microsoft.com/office/drawing/2014/main" id="{BA5B3EC2-EA64-4091-BDC7-3B5063FF9FCE}"/>
              </a:ext>
            </a:extLst>
          </p:cNvPr>
          <p:cNvSpPr>
            <a:spLocks noGrp="1"/>
          </p:cNvSpPr>
          <p:nvPr>
            <p:ph type="title"/>
          </p:nvPr>
        </p:nvSpPr>
        <p:spPr>
          <a:xfrm>
            <a:off x="2971800" y="0"/>
            <a:ext cx="3429001" cy="762000"/>
          </a:xfrm>
        </p:spPr>
        <p:txBody>
          <a:bodyPr/>
          <a:lstStyle/>
          <a:p>
            <a:r>
              <a:rPr lang="en-US" dirty="0">
                <a:solidFill>
                  <a:schemeClr val="accent2"/>
                </a:solidFill>
              </a:rPr>
              <a:t>Suction Outlet</a:t>
            </a:r>
          </a:p>
        </p:txBody>
      </p:sp>
    </p:spTree>
    <p:extLst>
      <p:ext uri="{BB962C8B-B14F-4D97-AF65-F5344CB8AC3E}">
        <p14:creationId xmlns:p14="http://schemas.microsoft.com/office/powerpoint/2010/main" val="1521163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81025" y="228600"/>
            <a:ext cx="7848600" cy="1108075"/>
          </a:xfrm>
          <a:solidFill>
            <a:schemeClr val="tx2">
              <a:lumMod val="25000"/>
            </a:schemeClr>
          </a:solidFill>
          <a:ln w="57150">
            <a:solidFill>
              <a:schemeClr val="tx1"/>
            </a:solidFill>
          </a:ln>
        </p:spPr>
        <p:txBody>
          <a:bodyPr>
            <a:noAutofit/>
          </a:bodyPr>
          <a:lstStyle/>
          <a:p>
            <a:pPr eaLnBrk="1" fontAlgn="auto" hangingPunct="1">
              <a:spcAft>
                <a:spcPts val="0"/>
              </a:spcAft>
              <a:defRPr/>
            </a:pPr>
            <a:r>
              <a:rPr lang="en-US" sz="3600" dirty="0"/>
              <a:t>    Suction Outlet Covers must be “VGB” Compliant</a:t>
            </a:r>
          </a:p>
        </p:txBody>
      </p:sp>
      <p:sp>
        <p:nvSpPr>
          <p:cNvPr id="48133" name="Rectangle 5"/>
          <p:cNvSpPr>
            <a:spLocks noGrp="1" noChangeArrowheads="1"/>
          </p:cNvSpPr>
          <p:nvPr>
            <p:ph type="body" sz="half" idx="3"/>
          </p:nvPr>
        </p:nvSpPr>
        <p:spPr>
          <a:xfrm>
            <a:off x="276225" y="1447800"/>
            <a:ext cx="8153400" cy="4495800"/>
          </a:xfrm>
        </p:spPr>
        <p:txBody>
          <a:bodyPr/>
          <a:lstStyle/>
          <a:p>
            <a:pPr algn="just" eaLnBrk="1" fontAlgn="auto" hangingPunct="1">
              <a:lnSpc>
                <a:spcPct val="90000"/>
              </a:lnSpc>
              <a:spcAft>
                <a:spcPts val="0"/>
              </a:spcAft>
              <a:buFont typeface="Arial"/>
              <a:buChar char="•"/>
              <a:defRPr/>
            </a:pPr>
            <a:r>
              <a:rPr lang="en-US" b="1" dirty="0">
                <a:solidFill>
                  <a:schemeClr val="tx1"/>
                </a:solidFill>
              </a:rPr>
              <a:t>On December 19, 2007</a:t>
            </a:r>
            <a:r>
              <a:rPr lang="en-US" sz="1800" dirty="0">
                <a:solidFill>
                  <a:schemeClr val="tx1"/>
                </a:solidFill>
              </a:rPr>
              <a:t>, the President signed into law the Virginia Graeme Baker Pool and Spa Safety Act.  The Act specifies that on or before December 19, 2008, swimming pool and spa drain covers available for purchase in the United States </a:t>
            </a:r>
            <a:r>
              <a:rPr lang="en-US" sz="1800" b="1" i="1" u="sng" dirty="0">
                <a:solidFill>
                  <a:schemeClr val="tx1"/>
                </a:solidFill>
              </a:rPr>
              <a:t>must</a:t>
            </a:r>
            <a:r>
              <a:rPr lang="en-US" sz="1800" dirty="0">
                <a:solidFill>
                  <a:schemeClr val="tx1"/>
                </a:solidFill>
              </a:rPr>
              <a:t> meet specific performance requirements. </a:t>
            </a:r>
          </a:p>
          <a:p>
            <a:pPr algn="just" eaLnBrk="1" fontAlgn="auto" hangingPunct="1">
              <a:lnSpc>
                <a:spcPct val="90000"/>
              </a:lnSpc>
              <a:spcAft>
                <a:spcPts val="0"/>
              </a:spcAft>
              <a:buFont typeface="Arial"/>
              <a:buChar char="•"/>
              <a:defRPr/>
            </a:pPr>
            <a:endParaRPr lang="en-US" b="1" i="1" u="sng" dirty="0">
              <a:solidFill>
                <a:srgbClr val="FFFF00"/>
              </a:solidFill>
            </a:endParaRPr>
          </a:p>
          <a:p>
            <a:pPr algn="just" eaLnBrk="1" fontAlgn="auto" hangingPunct="1">
              <a:lnSpc>
                <a:spcPct val="90000"/>
              </a:lnSpc>
              <a:spcAft>
                <a:spcPts val="0"/>
              </a:spcAft>
              <a:buFont typeface="Arial"/>
              <a:buChar char="•"/>
              <a:defRPr/>
            </a:pPr>
            <a:r>
              <a:rPr lang="en-US" sz="2400" b="1" i="1" u="sng" dirty="0">
                <a:solidFill>
                  <a:schemeClr val="tx1"/>
                </a:solidFill>
              </a:rPr>
              <a:t>This act supersedes </a:t>
            </a:r>
            <a:r>
              <a:rPr lang="en-US" b="1" i="1" u="sng" dirty="0">
                <a:solidFill>
                  <a:schemeClr val="tx1"/>
                </a:solidFill>
              </a:rPr>
              <a:t>the Texas Standards for Public Swimming Pools and Spas </a:t>
            </a:r>
            <a:r>
              <a:rPr lang="en-US" dirty="0">
                <a:solidFill>
                  <a:schemeClr val="tx1"/>
                </a:solidFill>
              </a:rPr>
              <a:t>as well as the referenced 1996 standard ASME/ANSI A112.19.8M for pre-10/01/99 and post-10/01/99, local law, ordinance, or any national standard that conflicts with the law. </a:t>
            </a:r>
          </a:p>
        </p:txBody>
      </p:sp>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54525"/>
            <a:ext cx="3857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sz="quarter"/>
          </p:nvPr>
        </p:nvSpPr>
        <p:spPr>
          <a:xfrm>
            <a:off x="223838" y="131763"/>
            <a:ext cx="8763000" cy="609600"/>
          </a:xfrm>
          <a:solidFill>
            <a:schemeClr val="tx1"/>
          </a:solidFill>
          <a:ln w="76200">
            <a:solidFill>
              <a:schemeClr val="accent1">
                <a:lumMod val="75000"/>
              </a:schemeClr>
            </a:solidFill>
          </a:ln>
        </p:spPr>
        <p:txBody>
          <a:bodyPr>
            <a:noAutofit/>
          </a:bodyPr>
          <a:lstStyle/>
          <a:p>
            <a:pPr eaLnBrk="1" fontAlgn="auto" hangingPunct="1">
              <a:spcAft>
                <a:spcPts val="0"/>
              </a:spcAft>
              <a:defRPr/>
            </a:pPr>
            <a:r>
              <a:rPr lang="en-US" sz="2400" dirty="0">
                <a:solidFill>
                  <a:schemeClr val="accent2">
                    <a:lumMod val="60000"/>
                    <a:lumOff val="40000"/>
                  </a:schemeClr>
                </a:solidFill>
              </a:rPr>
              <a:t>                            Examples of VGB Covers </a:t>
            </a:r>
          </a:p>
        </p:txBody>
      </p:sp>
      <p:pic>
        <p:nvPicPr>
          <p:cNvPr id="35843" name="Picture 9" descr="new pool cover SDX Retro"/>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28600" y="1563688"/>
            <a:ext cx="2743200" cy="2809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84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1338" y="1566863"/>
            <a:ext cx="2990850" cy="2243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962400"/>
            <a:ext cx="2592388" cy="2443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1" y="1546755"/>
            <a:ext cx="2395538" cy="4295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5"/>
          <p:cNvSpPr txBox="1">
            <a:spLocks noChangeArrowheads="1"/>
          </p:cNvSpPr>
          <p:nvPr/>
        </p:nvSpPr>
        <p:spPr bwMode="auto">
          <a:xfrm>
            <a:off x="531812" y="4633913"/>
            <a:ext cx="2609850" cy="1938992"/>
          </a:xfrm>
          <a:prstGeom prst="rect">
            <a:avLst/>
          </a:prstGeom>
          <a:solidFill>
            <a:schemeClr val="bg1"/>
          </a:solidFill>
          <a:ln w="9525">
            <a:solidFill>
              <a:schemeClr val="tx1"/>
            </a:solidFill>
            <a:miter lim="800000"/>
            <a:headEnd/>
            <a:tailEnd/>
          </a:ln>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pPr>
            <a:r>
              <a:rPr lang="en-US" altLang="en-US" sz="2400" b="1" dirty="0">
                <a:solidFill>
                  <a:srgbClr val="FF0000"/>
                </a:solidFill>
                <a:latin typeface="Times New Roman" panose="02020603050405020304" pitchFamily="18" charset="0"/>
              </a:rPr>
              <a:t>Need to have a replacement</a:t>
            </a:r>
          </a:p>
          <a:p>
            <a:pPr algn="ctr">
              <a:lnSpc>
                <a:spcPct val="100000"/>
              </a:lnSpc>
              <a:spcBef>
                <a:spcPct val="0"/>
              </a:spcBef>
              <a:buFontTx/>
              <a:buNone/>
            </a:pPr>
            <a:r>
              <a:rPr lang="en-US" altLang="en-US" sz="2400" b="1" dirty="0">
                <a:solidFill>
                  <a:srgbClr val="FF0000"/>
                </a:solidFill>
                <a:latin typeface="Times New Roman" panose="02020603050405020304" pitchFamily="18" charset="0"/>
              </a:rPr>
              <a:t>Cover on site at all</a:t>
            </a:r>
          </a:p>
          <a:p>
            <a:pPr algn="ctr">
              <a:lnSpc>
                <a:spcPct val="100000"/>
              </a:lnSpc>
              <a:spcBef>
                <a:spcPct val="0"/>
              </a:spcBef>
              <a:buFontTx/>
              <a:buNone/>
            </a:pPr>
            <a:r>
              <a:rPr lang="en-US" altLang="en-US" sz="2400" b="1" dirty="0">
                <a:solidFill>
                  <a:srgbClr val="FF0000"/>
                </a:solidFill>
                <a:latin typeface="Times New Roman" panose="02020603050405020304" pitchFamily="18" charset="0"/>
              </a:rPr>
              <a:t> Times.</a:t>
            </a:r>
          </a:p>
        </p:txBody>
      </p:sp>
      <p:sp>
        <p:nvSpPr>
          <p:cNvPr id="45064" name="TextBox 1"/>
          <p:cNvSpPr txBox="1">
            <a:spLocks noChangeArrowheads="1"/>
          </p:cNvSpPr>
          <p:nvPr/>
        </p:nvSpPr>
        <p:spPr bwMode="auto">
          <a:xfrm>
            <a:off x="228600" y="779463"/>
            <a:ext cx="8763000" cy="523875"/>
          </a:xfrm>
          <a:prstGeom prst="rect">
            <a:avLst/>
          </a:prstGeom>
          <a:solidFill>
            <a:schemeClr val="bg1"/>
          </a:solidFill>
          <a:ln w="9525">
            <a:solidFill>
              <a:srgbClr val="000000"/>
            </a:solidFill>
            <a:miter lim="800000"/>
            <a:headEnd/>
            <a:tailEnd/>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800" b="1" dirty="0">
                <a:latin typeface="Times New Roman" panose="02020603050405020304" pitchFamily="18" charset="0"/>
              </a:rPr>
              <a:t>      Make sure you have the screws that go with them.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ChangeAspect="1"/>
          </p:cNvPicPr>
          <p:nvPr/>
        </p:nvPicPr>
        <p:blipFill>
          <a:blip r:embed="rId2" cstate="print">
            <a:extLst>
              <a:ext uri="{28A0092B-C50C-407E-A947-70E740481C1C}">
                <a14:useLocalDpi xmlns:a14="http://schemas.microsoft.com/office/drawing/2010/main" val="0"/>
              </a:ext>
            </a:extLst>
          </a:blip>
          <a:srcRect l="-1587" t="1190" r="2" b="22618"/>
          <a:stretch>
            <a:fillRect/>
          </a:stretch>
        </p:blipFill>
        <p:spPr bwMode="auto">
          <a:xfrm>
            <a:off x="4038600" y="9906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4876800" y="3270250"/>
            <a:ext cx="381000" cy="12255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7109"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284538"/>
            <a:ext cx="40163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7"/>
          <p:cNvSpPr>
            <a:spLocks noChangeArrowheads="1"/>
          </p:cNvSpPr>
          <p:nvPr/>
        </p:nvSpPr>
        <p:spPr bwMode="auto">
          <a:xfrm>
            <a:off x="0" y="990600"/>
            <a:ext cx="403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dirty="0">
                <a:latin typeface="Times New Roman" panose="02020603050405020304" pitchFamily="18" charset="0"/>
              </a:rPr>
              <a:t>The ASME standard requires covers to display:</a:t>
            </a:r>
          </a:p>
          <a:p>
            <a:pPr>
              <a:lnSpc>
                <a:spcPct val="100000"/>
              </a:lnSpc>
              <a:spcBef>
                <a:spcPct val="0"/>
              </a:spcBef>
              <a:buFontTx/>
              <a:buNone/>
            </a:pPr>
            <a:r>
              <a:rPr lang="en-US" altLang="en-US" sz="2400" dirty="0">
                <a:latin typeface="Times New Roman" panose="02020603050405020304" pitchFamily="18" charset="0"/>
              </a:rPr>
              <a:t>American Society of Mechanical Engineers</a:t>
            </a:r>
          </a:p>
          <a:p>
            <a:pPr>
              <a:lnSpc>
                <a:spcPct val="100000"/>
              </a:lnSpc>
              <a:spcBef>
                <a:spcPct val="0"/>
              </a:spcBef>
              <a:buFontTx/>
              <a:buNone/>
            </a:pPr>
            <a:r>
              <a:rPr lang="en-US" altLang="en-US" sz="2400" dirty="0">
                <a:latin typeface="Times New Roman" panose="02020603050405020304" pitchFamily="18" charset="0"/>
              </a:rPr>
              <a:t>VGB 2008</a:t>
            </a:r>
          </a:p>
          <a:p>
            <a:pPr>
              <a:lnSpc>
                <a:spcPct val="100000"/>
              </a:lnSpc>
              <a:spcBef>
                <a:spcPct val="0"/>
              </a:spcBef>
              <a:buFontTx/>
              <a:buNone/>
            </a:pPr>
            <a:endParaRPr lang="en-US" altLang="en-US" sz="2400" dirty="0">
              <a:latin typeface="Times New Roman" panose="02020603050405020304" pitchFamily="18" charset="0"/>
            </a:endParaRPr>
          </a:p>
          <a:p>
            <a:pPr>
              <a:lnSpc>
                <a:spcPct val="100000"/>
              </a:lnSpc>
              <a:spcBef>
                <a:spcPct val="0"/>
              </a:spcBef>
              <a:buFontTx/>
              <a:buNone/>
            </a:pPr>
            <a:r>
              <a:rPr lang="en-US" altLang="en-US" sz="2400" dirty="0">
                <a:solidFill>
                  <a:schemeClr val="accent4">
                    <a:lumMod val="50000"/>
                  </a:schemeClr>
                </a:solidFill>
                <a:latin typeface="Times New Roman" panose="02020603050405020304" pitchFamily="18" charset="0"/>
              </a:rPr>
              <a:t>•</a:t>
            </a:r>
            <a:r>
              <a:rPr lang="en-US" altLang="en-US" b="1" dirty="0">
                <a:solidFill>
                  <a:schemeClr val="accent4">
                    <a:lumMod val="50000"/>
                  </a:schemeClr>
                </a:solidFill>
                <a:latin typeface="Times New Roman" panose="02020603050405020304" pitchFamily="18" charset="0"/>
              </a:rPr>
              <a:t>Use—single or multiple</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•Flow rate GPM</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•Life or the number of years 3 or 5</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•Wall and/or floor mount</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•Manufacturer’s name (</a:t>
            </a:r>
            <a:r>
              <a:rPr lang="en-US" altLang="en-US" b="1" dirty="0" err="1">
                <a:solidFill>
                  <a:schemeClr val="accent4">
                    <a:lumMod val="50000"/>
                  </a:schemeClr>
                </a:solidFill>
                <a:latin typeface="Times New Roman" panose="02020603050405020304" pitchFamily="18" charset="0"/>
              </a:rPr>
              <a:t>Aquastar</a:t>
            </a:r>
            <a:r>
              <a:rPr lang="en-US" altLang="en-US" b="1" dirty="0">
                <a:solidFill>
                  <a:schemeClr val="accent4">
                    <a:lumMod val="50000"/>
                  </a:schemeClr>
                </a:solidFill>
                <a:latin typeface="Times New Roman" panose="02020603050405020304" pitchFamily="18" charset="0"/>
              </a:rPr>
              <a:t>)</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•Model number</a:t>
            </a:r>
          </a:p>
          <a:p>
            <a:pPr>
              <a:lnSpc>
                <a:spcPct val="100000"/>
              </a:lnSpc>
              <a:spcBef>
                <a:spcPct val="0"/>
              </a:spcBef>
              <a:buFontTx/>
              <a:buNone/>
            </a:pPr>
            <a:r>
              <a:rPr lang="en-US" altLang="en-US" b="1" dirty="0">
                <a:solidFill>
                  <a:schemeClr val="accent4">
                    <a:lumMod val="50000"/>
                  </a:schemeClr>
                </a:solidFill>
                <a:latin typeface="Times New Roman" panose="02020603050405020304" pitchFamily="18" charset="0"/>
              </a:rPr>
              <a:t>•Flow Rates and Single Drains</a:t>
            </a:r>
          </a:p>
        </p:txBody>
      </p:sp>
      <p:cxnSp>
        <p:nvCxnSpPr>
          <p:cNvPr id="20" name="Straight Arrow Connector 19"/>
          <p:cNvCxnSpPr/>
          <p:nvPr/>
        </p:nvCxnSpPr>
        <p:spPr>
          <a:xfrm flipV="1">
            <a:off x="2928938" y="2917825"/>
            <a:ext cx="2557462" cy="488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85950" y="3768725"/>
            <a:ext cx="2990850" cy="231775"/>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B6183C-915D-4BD9-9038-733F60103707}"/>
              </a:ext>
            </a:extLst>
          </p:cNvPr>
          <p:cNvSpPr txBox="1"/>
          <p:nvPr/>
        </p:nvSpPr>
        <p:spPr>
          <a:xfrm>
            <a:off x="3381375" y="105430"/>
            <a:ext cx="3548062" cy="523220"/>
          </a:xfrm>
          <a:prstGeom prst="rect">
            <a:avLst/>
          </a:prstGeom>
          <a:noFill/>
        </p:spPr>
        <p:txBody>
          <a:bodyPr wrap="square" rtlCol="0">
            <a:spAutoFit/>
          </a:bodyPr>
          <a:lstStyle/>
          <a:p>
            <a:r>
              <a:rPr lang="en-US" sz="2800" dirty="0">
                <a:solidFill>
                  <a:schemeClr val="accent2"/>
                </a:solidFill>
              </a:rPr>
              <a:t>VGB Cover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152625" y="2819929"/>
            <a:ext cx="8838975" cy="4038072"/>
          </a:xfrm>
          <a:solidFill>
            <a:schemeClr val="bg1"/>
          </a:solidFill>
        </p:spPr>
        <p:txBody>
          <a:bodyPr>
            <a:normAutofit/>
          </a:bodyPr>
          <a:lstStyle/>
          <a:p>
            <a:pPr>
              <a:lnSpc>
                <a:spcPct val="80000"/>
              </a:lnSpc>
            </a:pPr>
            <a:r>
              <a:rPr lang="en-US" sz="2400" dirty="0"/>
              <a:t>A protozoan  (Parasite)</a:t>
            </a:r>
          </a:p>
          <a:p>
            <a:pPr>
              <a:lnSpc>
                <a:spcPct val="80000"/>
              </a:lnSpc>
            </a:pPr>
            <a:r>
              <a:rPr lang="en-US" sz="2400" dirty="0"/>
              <a:t>Has two stages</a:t>
            </a:r>
          </a:p>
          <a:p>
            <a:pPr>
              <a:lnSpc>
                <a:spcPct val="80000"/>
              </a:lnSpc>
            </a:pPr>
            <a:r>
              <a:rPr lang="en-US" sz="2400" dirty="0"/>
              <a:t>Incubation period as long as 7 days before symptoms appear</a:t>
            </a:r>
          </a:p>
          <a:p>
            <a:pPr>
              <a:lnSpc>
                <a:spcPct val="80000"/>
              </a:lnSpc>
            </a:pPr>
            <a:r>
              <a:rPr lang="en-US" sz="2400" dirty="0"/>
              <a:t>People with compromised immune systems will have more severe reactions than healthy people</a:t>
            </a:r>
          </a:p>
          <a:p>
            <a:pPr>
              <a:lnSpc>
                <a:spcPct val="80000"/>
              </a:lnSpc>
            </a:pPr>
            <a:r>
              <a:rPr lang="en-US" sz="2400" dirty="0"/>
              <a:t>Illness lasts about 10 – 14 days</a:t>
            </a:r>
          </a:p>
          <a:p>
            <a:pPr>
              <a:lnSpc>
                <a:spcPct val="80000"/>
              </a:lnSpc>
            </a:pPr>
            <a:r>
              <a:rPr lang="en-US" sz="2400" dirty="0"/>
              <a:t>Symptoms include diarrhea, vomiting, fever, &amp; abdominal cramps</a:t>
            </a:r>
          </a:p>
          <a:p>
            <a:pPr>
              <a:lnSpc>
                <a:spcPct val="80000"/>
              </a:lnSpc>
            </a:pPr>
            <a:r>
              <a:rPr lang="en-US" sz="2400" dirty="0"/>
              <a:t>No effective treatment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25" y="609600"/>
            <a:ext cx="8838975" cy="2210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3">
            <a:extLst>
              <a:ext uri="{FF2B5EF4-FFF2-40B4-BE49-F238E27FC236}">
                <a16:creationId xmlns:a16="http://schemas.microsoft.com/office/drawing/2014/main" id="{39243223-882E-664F-8363-CA71A2686FCB}"/>
              </a:ext>
            </a:extLst>
          </p:cNvPr>
          <p:cNvSpPr>
            <a:spLocks noGrp="1"/>
          </p:cNvSpPr>
          <p:nvPr>
            <p:ph type="title"/>
          </p:nvPr>
        </p:nvSpPr>
        <p:spPr>
          <a:xfrm>
            <a:off x="2209800" y="-4997"/>
            <a:ext cx="3886201" cy="609600"/>
          </a:xfrm>
        </p:spPr>
        <p:txBody>
          <a:bodyPr>
            <a:normAutofit fontScale="90000"/>
          </a:bodyPr>
          <a:lstStyle/>
          <a:p>
            <a:r>
              <a:rPr lang="en-US" dirty="0">
                <a:solidFill>
                  <a:schemeClr val="accent2"/>
                </a:solidFill>
              </a:rPr>
              <a:t>Cryptosporidium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13" y="17145000"/>
            <a:ext cx="24145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325600"/>
            <a:ext cx="24145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500270"/>
            <a:ext cx="2803525" cy="3737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p:cNvSpPr txBox="1">
            <a:spLocks noChangeArrowheads="1"/>
          </p:cNvSpPr>
          <p:nvPr/>
        </p:nvSpPr>
        <p:spPr bwMode="auto">
          <a:xfrm>
            <a:off x="944564" y="184654"/>
            <a:ext cx="7239000" cy="1077218"/>
          </a:xfrm>
          <a:prstGeom prst="rect">
            <a:avLst/>
          </a:prstGeom>
          <a:solidFill>
            <a:schemeClr val="tx2">
              <a:lumMod val="25000"/>
            </a:schemeClr>
          </a:solidFill>
          <a:ln w="57150">
            <a:solidFill>
              <a:schemeClr val="accent2">
                <a:lumMod val="60000"/>
                <a:lumOff val="40000"/>
              </a:schemeClr>
            </a:solid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00000"/>
              </a:lnSpc>
              <a:spcBef>
                <a:spcPct val="0"/>
              </a:spcBef>
              <a:buFontTx/>
              <a:buNone/>
              <a:defRPr/>
            </a:pPr>
            <a:r>
              <a:rPr lang="en-US" altLang="en-US" sz="2400" dirty="0">
                <a:latin typeface="Times New Roman" panose="02020603050405020304" pitchFamily="18" charset="0"/>
              </a:rPr>
              <a:t> </a:t>
            </a:r>
            <a:r>
              <a:rPr lang="en-US" altLang="en-US" sz="2800" b="1" dirty="0">
                <a:solidFill>
                  <a:schemeClr val="accent2"/>
                </a:solidFill>
                <a:latin typeface="Times New Roman" panose="02020603050405020304" pitchFamily="18" charset="0"/>
              </a:rPr>
              <a:t>A Broken Main Drain Can Become  an </a:t>
            </a:r>
            <a:r>
              <a:rPr lang="en-US" altLang="en-US" sz="3600" b="1" dirty="0">
                <a:solidFill>
                  <a:schemeClr val="accent2"/>
                </a:solidFill>
                <a:latin typeface="Times New Roman" panose="02020603050405020304" pitchFamily="18" charset="0"/>
              </a:rPr>
              <a:t>Entrapment Danger</a:t>
            </a:r>
            <a:endParaRPr lang="en-US" altLang="en-US" sz="2400" b="1" dirty="0">
              <a:solidFill>
                <a:schemeClr val="accent2"/>
              </a:solidFill>
              <a:latin typeface="Times New Roman" panose="02020603050405020304" pitchFamily="18" charset="0"/>
            </a:endParaRPr>
          </a:p>
        </p:txBody>
      </p:sp>
      <p:sp>
        <p:nvSpPr>
          <p:cNvPr id="48134" name="TextBox 2"/>
          <p:cNvSpPr txBox="1">
            <a:spLocks noChangeArrowheads="1"/>
          </p:cNvSpPr>
          <p:nvPr/>
        </p:nvSpPr>
        <p:spPr bwMode="auto">
          <a:xfrm>
            <a:off x="0" y="5999163"/>
            <a:ext cx="91440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pPr>
            <a:r>
              <a:rPr lang="en-US" altLang="en-US">
                <a:latin typeface="Times New Roman" panose="02020603050405020304" pitchFamily="18" charset="0"/>
              </a:rPr>
              <a:t>   </a:t>
            </a:r>
            <a:r>
              <a:rPr lang="en-US" altLang="en-US" sz="3200" b="1">
                <a:latin typeface="Times New Roman" panose="02020603050405020304" pitchFamily="18" charset="0"/>
              </a:rPr>
              <a:t>Why is this bad, and what should you do next ? </a:t>
            </a:r>
          </a:p>
        </p:txBody>
      </p:sp>
      <p:sp>
        <p:nvSpPr>
          <p:cNvPr id="48135" name="Left Arrow 1"/>
          <p:cNvSpPr>
            <a:spLocks noChangeArrowheads="1"/>
          </p:cNvSpPr>
          <p:nvPr/>
        </p:nvSpPr>
        <p:spPr bwMode="auto">
          <a:xfrm rot="3053231">
            <a:off x="1450975" y="3870326"/>
            <a:ext cx="1838325" cy="685800"/>
          </a:xfrm>
          <a:prstGeom prst="leftArrow">
            <a:avLst>
              <a:gd name="adj1" fmla="val 50000"/>
              <a:gd name="adj2" fmla="val 50000"/>
            </a:avLst>
          </a:prstGeom>
          <a:solidFill>
            <a:srgbClr val="CC0000"/>
          </a:solidFill>
          <a:ln w="9525" algn="ctr">
            <a:solidFill>
              <a:schemeClr val="tx1"/>
            </a:solidFill>
            <a:round/>
            <a:headEnd/>
            <a:tailEnd/>
          </a:ln>
        </p:spPr>
        <p:txBody>
          <a:bodyPr wrap="none"/>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pic>
        <p:nvPicPr>
          <p:cNvPr id="419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8122" y="1237131"/>
            <a:ext cx="5708616" cy="154780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28862" y="2687011"/>
            <a:ext cx="3097840" cy="3611563"/>
          </a:xfrm>
          <a:prstGeom prst="rect">
            <a:avLst/>
          </a:prstGeom>
          <a:ln>
            <a:noFill/>
          </a:ln>
          <a:effectLst>
            <a:softEdge rad="112500"/>
          </a:effectLst>
        </p:spPr>
      </p:pic>
      <p:pic>
        <p:nvPicPr>
          <p:cNvPr id="4813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729370">
            <a:off x="4652963" y="4462463"/>
            <a:ext cx="13589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7406" y="822893"/>
            <a:ext cx="4182120" cy="3432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495800"/>
            <a:ext cx="2857500"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10"/>
          <p:cNvSpPr txBox="1">
            <a:spLocks noChangeArrowheads="1"/>
          </p:cNvSpPr>
          <p:nvPr/>
        </p:nvSpPr>
        <p:spPr bwMode="auto">
          <a:xfrm>
            <a:off x="1631548" y="96168"/>
            <a:ext cx="4994275" cy="646112"/>
          </a:xfrm>
          <a:prstGeom prst="rect">
            <a:avLst/>
          </a:prstGeom>
          <a:solidFill>
            <a:schemeClr val="tx2">
              <a:lumMod val="25000"/>
            </a:schemeClr>
          </a:solidFill>
          <a:ln w="57150">
            <a:solidFill>
              <a:schemeClr val="tx1"/>
            </a:solidFill>
            <a:miter lim="800000"/>
            <a:headEnd/>
            <a:tailEnd/>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3600" dirty="0">
                <a:solidFill>
                  <a:schemeClr val="accent2"/>
                </a:solidFill>
                <a:latin typeface="Times New Roman" panose="02020603050405020304" pitchFamily="18" charset="0"/>
              </a:rPr>
              <a:t>   Drain Cover Accidents  </a:t>
            </a:r>
          </a:p>
        </p:txBody>
      </p:sp>
      <p:pic>
        <p:nvPicPr>
          <p:cNvPr id="419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98" y="809177"/>
            <a:ext cx="3904488" cy="3436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8163" y="4495800"/>
            <a:ext cx="2781300" cy="2085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76200" y="4790753"/>
            <a:ext cx="3096840" cy="1688638"/>
          </a:xfrm>
          <a:prstGeom prst="rect">
            <a:avLst/>
          </a:prstGeom>
          <a:ln>
            <a:noFill/>
          </a:ln>
          <a:effectLst>
            <a:softEdge rad="112500"/>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3"/>
          <p:cNvGraphicFramePr>
            <a:graphicFrameLocks noGrp="1" noChangeAspect="1"/>
          </p:cNvGraphicFramePr>
          <p:nvPr>
            <p:ph sz="quarter" idx="1"/>
            <p:extLst>
              <p:ext uri="{D42A27DB-BD31-4B8C-83A1-F6EECF244321}">
                <p14:modId xmlns:p14="http://schemas.microsoft.com/office/powerpoint/2010/main" val="216512827"/>
              </p:ext>
            </p:extLst>
          </p:nvPr>
        </p:nvGraphicFramePr>
        <p:xfrm>
          <a:off x="381000" y="4373386"/>
          <a:ext cx="3538537" cy="1981200"/>
        </p:xfrm>
        <a:graphic>
          <a:graphicData uri="http://schemas.openxmlformats.org/presentationml/2006/ole">
            <mc:AlternateContent xmlns:mc="http://schemas.openxmlformats.org/markup-compatibility/2006">
              <mc:Choice xmlns:v="urn:schemas-microsoft-com:vml" Requires="v">
                <p:oleObj spid="_x0000_s7308" name="Photo Editor Photo" r:id="rId4" imgW="2381582" imgH="1333333" progId="MSPhotoEd.3">
                  <p:embed/>
                </p:oleObj>
              </mc:Choice>
              <mc:Fallback>
                <p:oleObj name="Photo Editor Photo" r:id="rId4" imgW="2381582" imgH="1333333"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373386"/>
                        <a:ext cx="35385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7" name="Rectangle 5"/>
          <p:cNvSpPr>
            <a:spLocks noGrp="1" noChangeArrowheads="1"/>
          </p:cNvSpPr>
          <p:nvPr>
            <p:ph type="body" sz="half" idx="3"/>
          </p:nvPr>
        </p:nvSpPr>
        <p:spPr>
          <a:xfrm>
            <a:off x="33867" y="1371600"/>
            <a:ext cx="8458200" cy="3290888"/>
          </a:xfrm>
        </p:spPr>
        <p:txBody>
          <a:bodyPr>
            <a:normAutofit/>
          </a:bodyPr>
          <a:lstStyle/>
          <a:p>
            <a:pPr eaLnBrk="1" fontAlgn="auto" hangingPunct="1">
              <a:lnSpc>
                <a:spcPct val="100000"/>
              </a:lnSpc>
              <a:spcAft>
                <a:spcPts val="0"/>
              </a:spcAft>
              <a:buFont typeface="Wingdings" panose="05000000000000000000" pitchFamily="2" charset="2"/>
              <a:buNone/>
              <a:defRPr/>
            </a:pPr>
            <a:r>
              <a:rPr lang="en-US" sz="2600" dirty="0">
                <a:solidFill>
                  <a:schemeClr val="tx1"/>
                </a:solidFill>
              </a:rPr>
              <a:t>   A pool or spa shall have a minimum of one emergency telephone, emergency monitoring contact device, or alternative communication system that is capable of immediately summoning emergency services and that is readily accessible, within 200 feet of the water and is functioning at all times that the pool or spa is open for use.</a:t>
            </a:r>
          </a:p>
        </p:txBody>
      </p:sp>
      <p:pic>
        <p:nvPicPr>
          <p:cNvPr id="27653" name="Picture 6" descr="SIGNS_DIAL_911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381853"/>
            <a:ext cx="1898650" cy="1485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3CA780F-367D-4FC1-8213-13B335CC2DD3}"/>
              </a:ext>
            </a:extLst>
          </p:cNvPr>
          <p:cNvSpPr>
            <a:spLocks noGrp="1"/>
          </p:cNvSpPr>
          <p:nvPr>
            <p:ph type="title"/>
          </p:nvPr>
        </p:nvSpPr>
        <p:spPr>
          <a:xfrm>
            <a:off x="1843175" y="132557"/>
            <a:ext cx="5302956" cy="1143000"/>
          </a:xfrm>
        </p:spPr>
        <p:txBody>
          <a:bodyPr>
            <a:normAutofit/>
          </a:bodyPr>
          <a:lstStyle/>
          <a:p>
            <a:r>
              <a:rPr lang="en-US" sz="2800" dirty="0">
                <a:solidFill>
                  <a:schemeClr val="accent2"/>
                </a:solidFill>
              </a:rPr>
              <a:t>Emergency Summoning Device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2BC4-1AC1-422F-B358-DAA12C4F7A36}"/>
              </a:ext>
            </a:extLst>
          </p:cNvPr>
          <p:cNvSpPr>
            <a:spLocks noGrp="1"/>
          </p:cNvSpPr>
          <p:nvPr>
            <p:ph type="title"/>
          </p:nvPr>
        </p:nvSpPr>
        <p:spPr>
          <a:xfrm>
            <a:off x="762000" y="156237"/>
            <a:ext cx="6905978" cy="1320800"/>
          </a:xfrm>
        </p:spPr>
        <p:txBody>
          <a:bodyPr/>
          <a:lstStyle/>
          <a:p>
            <a:r>
              <a:rPr lang="en-US" dirty="0">
                <a:solidFill>
                  <a:schemeClr val="accent2"/>
                </a:solidFill>
              </a:rPr>
              <a:t>Emergency Summoning Device</a:t>
            </a:r>
          </a:p>
        </p:txBody>
      </p:sp>
      <p:sp>
        <p:nvSpPr>
          <p:cNvPr id="6" name="Content Placeholder 5">
            <a:extLst>
              <a:ext uri="{FF2B5EF4-FFF2-40B4-BE49-F238E27FC236}">
                <a16:creationId xmlns:a16="http://schemas.microsoft.com/office/drawing/2014/main" id="{F6E7019E-02DC-413D-951B-1402919882A7}"/>
              </a:ext>
            </a:extLst>
          </p:cNvPr>
          <p:cNvSpPr>
            <a:spLocks noGrp="1"/>
          </p:cNvSpPr>
          <p:nvPr>
            <p:ph idx="1"/>
          </p:nvPr>
        </p:nvSpPr>
        <p:spPr>
          <a:xfrm>
            <a:off x="762000" y="914400"/>
            <a:ext cx="6347714" cy="5787363"/>
          </a:xfrm>
        </p:spPr>
        <p:txBody>
          <a:bodyPr>
            <a:normAutofit/>
          </a:bodyPr>
          <a:lstStyle/>
          <a:p>
            <a:r>
              <a:rPr lang="en-US" dirty="0"/>
              <a:t>A fixed location telephone, emergency monitoring device, or alternative communication system shall be visible, have no obstruction to access, and have some method of identification that enables the telephone or other device or system to be easily identified by users.</a:t>
            </a:r>
          </a:p>
          <a:p>
            <a:r>
              <a:rPr lang="en-US" dirty="0"/>
              <a:t>A telephone shall be capable of making calls to 911 dispatch or emergency services.</a:t>
            </a:r>
          </a:p>
          <a:p>
            <a:r>
              <a:rPr lang="en-US" dirty="0"/>
              <a:t>An emergency monitoring contact device, when activated, shall directly connect to a 24-hour monitoring service, or directly to 911 dispatch or to emergency services.</a:t>
            </a:r>
          </a:p>
          <a:p>
            <a:r>
              <a:rPr lang="en-US" dirty="0"/>
              <a:t>A cell phone that is dedicated for use at the pool or spa, mounted in the pool or spa yard for public use and labeled as the emergency phone, may be used if the cell phone is activated by a service provider and is provided with a permanent power supply.</a:t>
            </a:r>
          </a:p>
          <a:p>
            <a:r>
              <a:rPr lang="en-US" dirty="0"/>
              <a:t>A sign shall be posted</a:t>
            </a:r>
          </a:p>
        </p:txBody>
      </p:sp>
    </p:spTree>
    <p:extLst>
      <p:ext uri="{BB962C8B-B14F-4D97-AF65-F5344CB8AC3E}">
        <p14:creationId xmlns:p14="http://schemas.microsoft.com/office/powerpoint/2010/main" val="3535375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7" name="Object 3"/>
          <p:cNvGraphicFramePr>
            <a:graphicFrameLocks noGrp="1" noChangeAspect="1"/>
          </p:cNvGraphicFramePr>
          <p:nvPr>
            <p:ph sz="quarter" idx="1"/>
            <p:extLst>
              <p:ext uri="{D42A27DB-BD31-4B8C-83A1-F6EECF244321}">
                <p14:modId xmlns:p14="http://schemas.microsoft.com/office/powerpoint/2010/main" val="3729502753"/>
              </p:ext>
            </p:extLst>
          </p:nvPr>
        </p:nvGraphicFramePr>
        <p:xfrm>
          <a:off x="5379155" y="2930878"/>
          <a:ext cx="3733800" cy="3733800"/>
        </p:xfrm>
        <a:graphic>
          <a:graphicData uri="http://schemas.openxmlformats.org/presentationml/2006/ole">
            <mc:AlternateContent xmlns:mc="http://schemas.openxmlformats.org/markup-compatibility/2006">
              <mc:Choice xmlns:v="urn:schemas-microsoft-com:vml" Requires="v">
                <p:oleObj spid="_x0000_s2188" name="Photo Editor Photo" r:id="rId3" imgW="4533333" imgH="4533333" progId="MSPhotoEd.3">
                  <p:embed/>
                </p:oleObj>
              </mc:Choice>
              <mc:Fallback>
                <p:oleObj name="Photo Editor Photo" r:id="rId3" imgW="4533333" imgH="4533333"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155" y="2930878"/>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7" name="Rectangle 5"/>
          <p:cNvSpPr>
            <a:spLocks noGrp="1" noChangeArrowheads="1"/>
          </p:cNvSpPr>
          <p:nvPr>
            <p:ph type="body" sz="half" idx="3"/>
          </p:nvPr>
        </p:nvSpPr>
        <p:spPr>
          <a:xfrm>
            <a:off x="8466" y="1066800"/>
            <a:ext cx="5173133" cy="4953000"/>
          </a:xfrm>
        </p:spPr>
        <p:txBody>
          <a:bodyPr>
            <a:normAutofit lnSpcReduction="10000"/>
          </a:bodyPr>
          <a:lstStyle/>
          <a:p>
            <a:pPr eaLnBrk="1" fontAlgn="auto" hangingPunct="1">
              <a:lnSpc>
                <a:spcPct val="90000"/>
              </a:lnSpc>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Required at Class A, B &amp; C pools Must be visible from all areas of the pool</a:t>
            </a:r>
          </a:p>
          <a:p>
            <a:pPr eaLnBrk="1" fontAlgn="auto" hangingPunct="1">
              <a:lnSpc>
                <a:spcPct val="90000"/>
              </a:lnSpc>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Light weight, strong, non-telescopic, 12 ft min and permanently attached	</a:t>
            </a:r>
          </a:p>
          <a:p>
            <a:pPr eaLnBrk="1" fontAlgn="auto" hangingPunct="1">
              <a:lnSpc>
                <a:spcPct val="90000"/>
              </a:lnSpc>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Fiberglass or non-conducting; body hook with blunted ends</a:t>
            </a:r>
          </a:p>
          <a:p>
            <a:pPr eaLnBrk="1" fontAlgn="auto" hangingPunct="1">
              <a:lnSpc>
                <a:spcPct val="90000"/>
              </a:lnSpc>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1 pole/throwing rope/buoy for every 2000 ft2 of pool surface area</a:t>
            </a:r>
          </a:p>
          <a:p>
            <a:pPr eaLnBrk="1" fontAlgn="auto" hangingPunct="1">
              <a:lnSpc>
                <a:spcPct val="90000"/>
              </a:lnSpc>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If more than 6000 ft2 of surface area, then an additional pole/throwing rope/buoy for each additional 4000 ft2</a:t>
            </a:r>
          </a:p>
          <a:p>
            <a:pPr eaLnBrk="1" fontAlgn="auto" hangingPunct="1">
              <a:lnSpc>
                <a:spcPct val="90000"/>
              </a:lnSpc>
              <a:spcAft>
                <a:spcPts val="0"/>
              </a:spcAft>
              <a:buFont typeface="Wingdings" panose="05000000000000000000" pitchFamily="2" charset="2"/>
              <a:buNone/>
              <a:defRPr/>
            </a:pPr>
            <a:endParaRPr lang="en-US" sz="2400" dirty="0">
              <a:solidFill>
                <a:schemeClr val="tx1"/>
              </a:solidFill>
              <a:latin typeface="Goudy Old Style" pitchFamily="18" charset="0"/>
              <a:cs typeface="Times New Roman" pitchFamily="18" charset="0"/>
            </a:endParaRPr>
          </a:p>
          <a:p>
            <a:pPr eaLnBrk="1" fontAlgn="auto" hangingPunct="1">
              <a:lnSpc>
                <a:spcPct val="90000"/>
              </a:lnSpc>
              <a:spcAft>
                <a:spcPts val="0"/>
              </a:spcAft>
              <a:buFont typeface="Arial"/>
              <a:buChar char="•"/>
              <a:defRPr/>
            </a:pPr>
            <a:endParaRPr lang="en-US" sz="2400" dirty="0">
              <a:latin typeface="Goudy Old Style" pitchFamily="18" charset="0"/>
            </a:endParaRPr>
          </a:p>
        </p:txBody>
      </p:sp>
      <p:sp>
        <p:nvSpPr>
          <p:cNvPr id="3" name="Title 2">
            <a:extLst>
              <a:ext uri="{FF2B5EF4-FFF2-40B4-BE49-F238E27FC236}">
                <a16:creationId xmlns:a16="http://schemas.microsoft.com/office/drawing/2014/main" id="{BB042BB7-810B-4A3C-94C2-644CFE83AD33}"/>
              </a:ext>
            </a:extLst>
          </p:cNvPr>
          <p:cNvSpPr>
            <a:spLocks noGrp="1"/>
          </p:cNvSpPr>
          <p:nvPr>
            <p:ph type="title"/>
          </p:nvPr>
        </p:nvSpPr>
        <p:spPr>
          <a:xfrm>
            <a:off x="3162300" y="190500"/>
            <a:ext cx="2362200" cy="1143000"/>
          </a:xfrm>
        </p:spPr>
        <p:txBody>
          <a:bodyPr/>
          <a:lstStyle/>
          <a:p>
            <a:r>
              <a:rPr lang="en-US" dirty="0">
                <a:solidFill>
                  <a:schemeClr val="accent2"/>
                </a:solidFill>
              </a:rPr>
              <a:t>Life Pole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28600"/>
            <a:ext cx="7772400" cy="1143000"/>
          </a:xfrm>
          <a:solidFill>
            <a:schemeClr val="tx1"/>
          </a:solidFill>
          <a:ln w="57150">
            <a:solidFill>
              <a:schemeClr val="tx1"/>
            </a:solidFill>
          </a:ln>
        </p:spPr>
        <p:txBody>
          <a:bodyPr/>
          <a:lstStyle/>
          <a:p>
            <a:pPr>
              <a:defRPr/>
            </a:pPr>
            <a:r>
              <a:rPr lang="en-US" dirty="0">
                <a:solidFill>
                  <a:schemeClr val="accent2"/>
                </a:solidFill>
              </a:rPr>
              <a:t>What is wrong with this life pole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735" b="5310"/>
          <a:stretch/>
        </p:blipFill>
        <p:spPr>
          <a:xfrm rot="10800000">
            <a:off x="837022" y="1600200"/>
            <a:ext cx="7459132" cy="4752722"/>
          </a:xfrm>
          <a:prstGeom prst="rect">
            <a:avLst/>
          </a:prstGeom>
          <a:ln>
            <a:noFill/>
          </a:ln>
          <a:effectLst>
            <a:softEdge rad="11250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Content Placeholder 2"/>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5425" y="2057400"/>
            <a:ext cx="4575175" cy="3048000"/>
          </a:xfrm>
          <a:prstGeom prst="ellipse">
            <a:avLst/>
          </a:prstGeom>
          <a:effectLst>
            <a:softEdge rad="112500"/>
          </a:effectLst>
        </p:spPr>
      </p:pic>
      <p:sp>
        <p:nvSpPr>
          <p:cNvPr id="27653" name="Rectangle 5"/>
          <p:cNvSpPr>
            <a:spLocks noGrp="1" noChangeArrowheads="1"/>
          </p:cNvSpPr>
          <p:nvPr>
            <p:ph type="body" sz="half" idx="3"/>
          </p:nvPr>
        </p:nvSpPr>
        <p:spPr>
          <a:xfrm>
            <a:off x="4682419" y="1394795"/>
            <a:ext cx="4267200" cy="5334794"/>
          </a:xfrm>
        </p:spPr>
        <p:txBody>
          <a:bodyPr>
            <a:normAutofit fontScale="92500" lnSpcReduction="10000"/>
          </a:bodyPr>
          <a:lstStyle/>
          <a:p>
            <a:pPr eaLnBrk="1" fontAlgn="auto" hangingPunct="1">
              <a:spcAft>
                <a:spcPts val="0"/>
              </a:spcAft>
              <a:buFont typeface="Wingdings" panose="05000000000000000000" pitchFamily="2" charset="2"/>
              <a:buNone/>
              <a:defRPr/>
            </a:pPr>
            <a:r>
              <a:rPr lang="en-US" sz="2400" dirty="0">
                <a:solidFill>
                  <a:schemeClr val="tx1"/>
                </a:solidFill>
                <a:latin typeface="Arial" panose="020B0604020202020204" pitchFamily="34" charset="0"/>
                <a:cs typeface="Arial" panose="020B0604020202020204" pitchFamily="34" charset="0"/>
              </a:rPr>
              <a:t>Required at Class A, B &amp; C pools and visible/readily accessible from all areas of the pool yard</a:t>
            </a:r>
          </a:p>
          <a:p>
            <a:pPr eaLnBrk="1" fontAlgn="auto" hangingPunct="1">
              <a:spcAft>
                <a:spcPts val="0"/>
              </a:spcAft>
              <a:buFontTx/>
              <a:buNone/>
              <a:defRPr/>
            </a:pPr>
            <a:r>
              <a:rPr lang="en-US" sz="2400" dirty="0">
                <a:solidFill>
                  <a:schemeClr val="tx1"/>
                </a:solidFill>
                <a:latin typeface="Arial" panose="020B0604020202020204" pitchFamily="34" charset="0"/>
                <a:cs typeface="Arial" panose="020B0604020202020204" pitchFamily="34" charset="0"/>
              </a:rPr>
              <a:t>U.S. Coast Guard approved 15-24” diam</a:t>
            </a:r>
            <a:r>
              <a:rPr lang="en-US" sz="2800" dirty="0">
                <a:solidFill>
                  <a:schemeClr val="tx1"/>
                </a:solidFill>
                <a:latin typeface="Arial" panose="020B0604020202020204" pitchFamily="34" charset="0"/>
                <a:cs typeface="Arial" panose="020B0604020202020204" pitchFamily="34" charset="0"/>
              </a:rPr>
              <a:t>.</a:t>
            </a:r>
          </a:p>
          <a:p>
            <a:pPr marL="0" indent="0" eaLnBrk="1" fontAlgn="auto" hangingPunct="1">
              <a:spcAft>
                <a:spcPts val="0"/>
              </a:spcAft>
              <a:buNone/>
              <a:defRPr/>
            </a:pPr>
            <a:r>
              <a:rPr lang="en-US" sz="2400" dirty="0">
                <a:solidFill>
                  <a:schemeClr val="tx1"/>
                </a:solidFill>
                <a:latin typeface="Arial" panose="020B0604020202020204" pitchFamily="34" charset="0"/>
                <a:cs typeface="Arial" panose="020B0604020202020204" pitchFamily="34" charset="0"/>
              </a:rPr>
              <a:t>Attached to a ¼ - 3/8 ” rope, 2/3 max pool width</a:t>
            </a:r>
          </a:p>
          <a:p>
            <a:pPr marL="0" indent="0" eaLnBrk="1" fontAlgn="auto" hangingPunct="1">
              <a:spcAft>
                <a:spcPts val="0"/>
              </a:spcAft>
              <a:buNone/>
              <a:defRPr/>
            </a:pPr>
            <a:r>
              <a:rPr lang="en-US" sz="2400" dirty="0">
                <a:solidFill>
                  <a:schemeClr val="tx1"/>
                </a:solidFill>
                <a:latin typeface="Arial" panose="020B0604020202020204" pitchFamily="34" charset="0"/>
                <a:cs typeface="Arial" panose="020B0604020202020204" pitchFamily="34" charset="0"/>
              </a:rPr>
              <a:t>1 pole/throwing rope/buoy for       every 2000 ft2 of pool surface area</a:t>
            </a:r>
          </a:p>
          <a:p>
            <a:pPr eaLnBrk="1" fontAlgn="auto" hangingPunct="1">
              <a:spcAft>
                <a:spcPts val="0"/>
              </a:spcAft>
              <a:buFontTx/>
              <a:buNone/>
              <a:defRPr/>
            </a:pPr>
            <a:r>
              <a:rPr lang="en-US" sz="2400" dirty="0">
                <a:solidFill>
                  <a:schemeClr val="tx1"/>
                </a:solidFill>
                <a:latin typeface="Arial" panose="020B0604020202020204" pitchFamily="34" charset="0"/>
                <a:cs typeface="Arial" panose="020B0604020202020204" pitchFamily="34" charset="0"/>
              </a:rPr>
              <a:t>If more than 6000 ft2 of surface area, then an additional pole/throwing rope/buoy for each additional 4000 ft2</a:t>
            </a:r>
          </a:p>
          <a:p>
            <a:pPr eaLnBrk="1" fontAlgn="auto" hangingPunct="1">
              <a:spcAft>
                <a:spcPts val="0"/>
              </a:spcAft>
              <a:buFontTx/>
              <a:buNone/>
              <a:defRPr/>
            </a:pPr>
            <a:endParaRPr lang="en-US" sz="2400" dirty="0">
              <a:solidFill>
                <a:schemeClr val="tx1"/>
              </a:solidFill>
              <a:latin typeface="Arial" panose="020B0604020202020204" pitchFamily="34" charset="0"/>
              <a:cs typeface="Arial" panose="020B0604020202020204" pitchFamily="34" charset="0"/>
            </a:endParaRPr>
          </a:p>
          <a:p>
            <a:pPr eaLnBrk="1" fontAlgn="auto" hangingPunct="1">
              <a:spcAft>
                <a:spcPts val="0"/>
              </a:spcAft>
              <a:buFontTx/>
              <a:buNone/>
              <a:defRPr/>
            </a:pPr>
            <a:endParaRPr lang="en-US" sz="2400" b="1" dirty="0"/>
          </a:p>
        </p:txBody>
      </p:sp>
      <p:sp>
        <p:nvSpPr>
          <p:cNvPr id="3" name="Title 2">
            <a:extLst>
              <a:ext uri="{FF2B5EF4-FFF2-40B4-BE49-F238E27FC236}">
                <a16:creationId xmlns:a16="http://schemas.microsoft.com/office/drawing/2014/main" id="{E310AC05-904A-473E-A53C-E3A58B36E2BF}"/>
              </a:ext>
            </a:extLst>
          </p:cNvPr>
          <p:cNvSpPr>
            <a:spLocks noGrp="1"/>
          </p:cNvSpPr>
          <p:nvPr>
            <p:ph type="title"/>
          </p:nvPr>
        </p:nvSpPr>
        <p:spPr>
          <a:xfrm>
            <a:off x="3505200" y="248973"/>
            <a:ext cx="2286000" cy="1143000"/>
          </a:xfrm>
        </p:spPr>
        <p:txBody>
          <a:bodyPr/>
          <a:lstStyle/>
          <a:p>
            <a:r>
              <a:rPr lang="en-US" dirty="0">
                <a:solidFill>
                  <a:schemeClr val="accent2"/>
                </a:solidFill>
              </a:rPr>
              <a:t>Ring Buoy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nvPr>
        </p:nvGraphicFramePr>
        <p:xfrm>
          <a:off x="996950" y="1524000"/>
          <a:ext cx="2736850" cy="2736850"/>
        </p:xfrm>
        <a:graphic>
          <a:graphicData uri="http://schemas.openxmlformats.org/presentationml/2006/ole">
            <mc:AlternateContent xmlns:mc="http://schemas.openxmlformats.org/markup-compatibility/2006">
              <mc:Choice xmlns:v="urn:schemas-microsoft-com:vml" Requires="v">
                <p:oleObj spid="_x0000_s3212" name="Photo Editor Photo" r:id="rId3" imgW="4533333" imgH="4533333" progId="MSPhotoEd.3">
                  <p:embed/>
                </p:oleObj>
              </mc:Choice>
              <mc:Fallback>
                <p:oleObj name="Photo Editor Photo" r:id="rId3" imgW="4533333" imgH="4533333"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950" y="1524000"/>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Rectangle 5"/>
          <p:cNvSpPr>
            <a:spLocks noGrp="1" noChangeArrowheads="1"/>
          </p:cNvSpPr>
          <p:nvPr>
            <p:ph type="body" sz="half" idx="3"/>
          </p:nvPr>
        </p:nvSpPr>
        <p:spPr>
          <a:xfrm>
            <a:off x="4483100" y="1255713"/>
            <a:ext cx="4419600" cy="4876800"/>
          </a:xfrm>
        </p:spPr>
        <p:txBody>
          <a:bodyPr>
            <a:normAutofit/>
          </a:bodyPr>
          <a:lstStyle/>
          <a:p>
            <a:pPr eaLnBrk="1" fontAlgn="auto" hangingPunct="1">
              <a:spcAft>
                <a:spcPts val="0"/>
              </a:spcAft>
              <a:buFont typeface="Wingdings" panose="05000000000000000000" pitchFamily="2" charset="2"/>
              <a:buNone/>
              <a:defRPr/>
            </a:pPr>
            <a:endParaRPr lang="en-US" b="1" dirty="0">
              <a:latin typeface="Arial" charset="0"/>
              <a:cs typeface="Arial" charset="0"/>
            </a:endParaRPr>
          </a:p>
          <a:p>
            <a:pPr eaLnBrk="1" fontAlgn="auto" hangingPunct="1">
              <a:spcAft>
                <a:spcPts val="0"/>
              </a:spcAft>
              <a:buFont typeface="Wingdings" panose="05000000000000000000" pitchFamily="2" charset="2"/>
              <a:buNone/>
              <a:defRPr/>
            </a:pPr>
            <a:r>
              <a:rPr lang="en-US" dirty="0">
                <a:solidFill>
                  <a:schemeClr val="tx1"/>
                </a:solidFill>
                <a:latin typeface="Arial" panose="020B0604020202020204" pitchFamily="34" charset="0"/>
                <a:cs typeface="Arial" panose="020B0604020202020204" pitchFamily="34" charset="0"/>
              </a:rPr>
              <a:t>*Both required at Class A &amp; B pools, floor marking required at Class C</a:t>
            </a:r>
          </a:p>
          <a:p>
            <a:pPr eaLnBrk="1" fontAlgn="auto" hangingPunct="1">
              <a:spcAft>
                <a:spcPts val="0"/>
              </a:spcAft>
              <a:buFont typeface="Wingdings" panose="05000000000000000000" pitchFamily="2" charset="2"/>
              <a:buNone/>
              <a:defRPr/>
            </a:pPr>
            <a:r>
              <a:rPr lang="en-US" dirty="0">
                <a:solidFill>
                  <a:schemeClr val="tx1"/>
                </a:solidFill>
                <a:latin typeface="Arial" panose="020B0604020202020204" pitchFamily="34" charset="0"/>
                <a:cs typeface="Arial" panose="020B0604020202020204" pitchFamily="34" charset="0"/>
              </a:rPr>
              <a:t>*Floats spaced 7 ft max apart</a:t>
            </a:r>
          </a:p>
          <a:p>
            <a:pPr eaLnBrk="1" fontAlgn="auto" hangingPunct="1">
              <a:spcAft>
                <a:spcPts val="0"/>
              </a:spcAft>
              <a:buFont typeface="Wingdings" panose="05000000000000000000" pitchFamily="2" charset="2"/>
              <a:buNone/>
              <a:defRPr/>
            </a:pPr>
            <a:r>
              <a:rPr lang="en-US" dirty="0">
                <a:solidFill>
                  <a:schemeClr val="tx1"/>
                </a:solidFill>
                <a:latin typeface="Arial" panose="020B0604020202020204" pitchFamily="34" charset="0"/>
                <a:cs typeface="Arial" panose="020B0604020202020204" pitchFamily="34" charset="0"/>
              </a:rPr>
              <a:t>   *Sufficient size and strength for handhold support</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*Side wall attachments are corrosion resistant and non-projecting when rope is detached. </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 Placed at pools over 5 </a:t>
            </a:r>
            <a:r>
              <a:rPr lang="en-US" dirty="0" err="1">
                <a:solidFill>
                  <a:schemeClr val="tx1"/>
                </a:solidFill>
                <a:latin typeface="Arial" panose="020B0604020202020204" pitchFamily="34" charset="0"/>
                <a:cs typeface="Arial" panose="020B0604020202020204" pitchFamily="34" charset="0"/>
              </a:rPr>
              <a:t>ft</a:t>
            </a:r>
            <a:r>
              <a:rPr lang="en-US" dirty="0">
                <a:solidFill>
                  <a:schemeClr val="tx1"/>
                </a:solidFill>
                <a:latin typeface="Arial" panose="020B0604020202020204" pitchFamily="34" charset="0"/>
                <a:cs typeface="Arial" panose="020B0604020202020204" pitchFamily="34" charset="0"/>
              </a:rPr>
              <a:t> depth, 1 to 2 </a:t>
            </a:r>
            <a:r>
              <a:rPr lang="en-US" dirty="0" err="1">
                <a:solidFill>
                  <a:schemeClr val="tx1"/>
                </a:solidFill>
                <a:latin typeface="Arial" panose="020B0604020202020204" pitchFamily="34" charset="0"/>
                <a:cs typeface="Arial" panose="020B0604020202020204" pitchFamily="34" charset="0"/>
              </a:rPr>
              <a:t>ft</a:t>
            </a:r>
            <a:r>
              <a:rPr lang="en-US" dirty="0">
                <a:solidFill>
                  <a:schemeClr val="tx1"/>
                </a:solidFill>
                <a:latin typeface="Arial" panose="020B0604020202020204" pitchFamily="34" charset="0"/>
                <a:cs typeface="Arial" panose="020B0604020202020204" pitchFamily="34" charset="0"/>
              </a:rPr>
              <a:t>  on shallow side</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*Floor Marking is 4” wide in contrasting color</a:t>
            </a:r>
          </a:p>
        </p:txBody>
      </p:sp>
      <p:pic>
        <p:nvPicPr>
          <p:cNvPr id="2150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638595"/>
            <a:ext cx="4052887" cy="146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p:cNvSpPr/>
          <p:nvPr/>
        </p:nvSpPr>
        <p:spPr>
          <a:xfrm rot="21303216">
            <a:off x="2743200" y="5457825"/>
            <a:ext cx="1736725" cy="163513"/>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itle 3">
            <a:extLst>
              <a:ext uri="{FF2B5EF4-FFF2-40B4-BE49-F238E27FC236}">
                <a16:creationId xmlns:a16="http://schemas.microsoft.com/office/drawing/2014/main" id="{D2E145DE-93BB-4BCD-B056-0A29CA0DA06D}"/>
              </a:ext>
            </a:extLst>
          </p:cNvPr>
          <p:cNvSpPr>
            <a:spLocks noGrp="1"/>
          </p:cNvSpPr>
          <p:nvPr>
            <p:ph type="title"/>
          </p:nvPr>
        </p:nvSpPr>
        <p:spPr>
          <a:xfrm>
            <a:off x="596900" y="0"/>
            <a:ext cx="7772400" cy="1143000"/>
          </a:xfrm>
        </p:spPr>
        <p:txBody>
          <a:bodyPr/>
          <a:lstStyle/>
          <a:p>
            <a:r>
              <a:rPr lang="en-US" dirty="0"/>
              <a:t>Dividing Line and “Toe Line”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8750"/>
            <a:ext cx="7772400" cy="831850"/>
          </a:xfrm>
          <a:solidFill>
            <a:schemeClr val="tx2">
              <a:lumMod val="25000"/>
            </a:schemeClr>
          </a:solidFill>
          <a:ln w="57150">
            <a:solidFill>
              <a:schemeClr val="tx1"/>
            </a:solidFill>
          </a:ln>
        </p:spPr>
        <p:txBody>
          <a:bodyPr/>
          <a:lstStyle/>
          <a:p>
            <a:pPr>
              <a:defRPr/>
            </a:pPr>
            <a:r>
              <a:rPr lang="en-US" sz="3200" dirty="0"/>
              <a:t>Is THIS A contrasting Color?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68475" y="1965325"/>
            <a:ext cx="5359400" cy="4019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 name="Straight Arrow Connector 3"/>
          <p:cNvCxnSpPr/>
          <p:nvPr/>
        </p:nvCxnSpPr>
        <p:spPr>
          <a:xfrm>
            <a:off x="990600" y="4419600"/>
            <a:ext cx="1754188" cy="1517650"/>
          </a:xfrm>
          <a:prstGeom prst="straightConnector1">
            <a:avLst/>
          </a:prstGeom>
          <a:ln w="76200">
            <a:solidFill>
              <a:srgbClr val="CC0000"/>
            </a:solidFill>
            <a:tailEnd type="triangle"/>
          </a:ln>
        </p:spPr>
        <p:style>
          <a:lnRef idx="1">
            <a:schemeClr val="accent1"/>
          </a:lnRef>
          <a:fillRef idx="0">
            <a:schemeClr val="accent1"/>
          </a:fillRef>
          <a:effectRef idx="0">
            <a:schemeClr val="accent1"/>
          </a:effectRef>
          <a:fontRef idx="minor">
            <a:schemeClr val="tx1"/>
          </a:fontRef>
        </p:style>
      </p:cxnSp>
      <p:pic>
        <p:nvPicPr>
          <p:cNvPr id="2458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179228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1143000"/>
          </a:xfrm>
          <a:solidFill>
            <a:schemeClr val="tx1"/>
          </a:solidFill>
          <a:ln w="76200">
            <a:solidFill>
              <a:schemeClr val="tx1"/>
            </a:solidFill>
          </a:ln>
        </p:spPr>
        <p:txBody>
          <a:bodyPr/>
          <a:lstStyle/>
          <a:p>
            <a:pPr>
              <a:defRPr/>
            </a:pPr>
            <a:r>
              <a:rPr lang="en-US" dirty="0"/>
              <a:t>Contrasting Tile Change </a:t>
            </a:r>
          </a:p>
        </p:txBody>
      </p:sp>
      <p:pic>
        <p:nvPicPr>
          <p:cNvPr id="2560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3" y="1316038"/>
            <a:ext cx="4200525"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768"/>
          <a:stretch/>
        </p:blipFill>
        <p:spPr>
          <a:xfrm rot="16200000">
            <a:off x="4107108" y="2340176"/>
            <a:ext cx="5287515" cy="3443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218902" y="2590800"/>
            <a:ext cx="8610599" cy="3695136"/>
          </a:xfrm>
          <a:solidFill>
            <a:schemeClr val="bg1"/>
          </a:solidFill>
        </p:spPr>
        <p:txBody>
          <a:bodyPr>
            <a:noAutofit/>
          </a:bodyPr>
          <a:lstStyle/>
          <a:p>
            <a:pPr>
              <a:lnSpc>
                <a:spcPct val="90000"/>
              </a:lnSpc>
            </a:pPr>
            <a:r>
              <a:rPr lang="en-US" sz="2800" dirty="0"/>
              <a:t>A single-celled germ…Protozoa (Parasite) Most frequent cause of non-bacterial diarrhea in North America</a:t>
            </a:r>
          </a:p>
          <a:p>
            <a:pPr>
              <a:lnSpc>
                <a:spcPct val="90000"/>
              </a:lnSpc>
            </a:pPr>
            <a:r>
              <a:rPr lang="en-US" sz="2800" dirty="0"/>
              <a:t>Spread by contaminated food and water by direct person-to-person contact</a:t>
            </a:r>
          </a:p>
          <a:p>
            <a:pPr>
              <a:lnSpc>
                <a:spcPct val="90000"/>
              </a:lnSpc>
            </a:pPr>
            <a:r>
              <a:rPr lang="en-US" sz="2800" dirty="0"/>
              <a:t>Illness lasts 1 – 2 weeks</a:t>
            </a:r>
          </a:p>
          <a:p>
            <a:pPr>
              <a:lnSpc>
                <a:spcPct val="90000"/>
              </a:lnSpc>
            </a:pPr>
            <a:r>
              <a:rPr lang="en-US" sz="2800" b="1" dirty="0">
                <a:solidFill>
                  <a:srgbClr val="FF0000"/>
                </a:solidFill>
              </a:rPr>
              <a:t>One of the most common causes of waterborne disease of humans in the United States</a:t>
            </a:r>
          </a:p>
          <a:p>
            <a:pPr>
              <a:lnSpc>
                <a:spcPct val="90000"/>
              </a:lnSpc>
            </a:pP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925"/>
            <a:ext cx="9048404" cy="2427915"/>
          </a:xfrm>
          <a:prstGeom prst="rect">
            <a:avLst/>
          </a:prstGeom>
          <a:solidFill>
            <a:schemeClr val="bg1"/>
          </a:solidFill>
          <a:ln>
            <a:noFill/>
          </a:ln>
          <a:effectLst>
            <a:softEdge rad="112500"/>
          </a:effectLst>
        </p:spPr>
      </p:pic>
      <p:sp>
        <p:nvSpPr>
          <p:cNvPr id="2" name="TextBox 1">
            <a:extLst>
              <a:ext uri="{FF2B5EF4-FFF2-40B4-BE49-F238E27FC236}">
                <a16:creationId xmlns:a16="http://schemas.microsoft.com/office/drawing/2014/main" id="{B9E922F2-D8BF-6A4D-B962-F3768EA36BC3}"/>
              </a:ext>
            </a:extLst>
          </p:cNvPr>
          <p:cNvSpPr txBox="1"/>
          <p:nvPr/>
        </p:nvSpPr>
        <p:spPr>
          <a:xfrm>
            <a:off x="5791200" y="304800"/>
            <a:ext cx="2590800" cy="707886"/>
          </a:xfrm>
          <a:prstGeom prst="rect">
            <a:avLst/>
          </a:prstGeom>
          <a:noFill/>
        </p:spPr>
        <p:txBody>
          <a:bodyPr wrap="square" rtlCol="0">
            <a:spAutoFit/>
          </a:bodyPr>
          <a:lstStyle/>
          <a:p>
            <a:r>
              <a:rPr lang="en-US" sz="4000" dirty="0">
                <a:solidFill>
                  <a:schemeClr val="accent2"/>
                </a:solidFill>
              </a:rPr>
              <a:t>Giardia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1143000"/>
          </a:xfrm>
          <a:solidFill>
            <a:schemeClr val="tx1"/>
          </a:solidFill>
          <a:ln w="57150">
            <a:solidFill>
              <a:schemeClr val="accent2">
                <a:lumMod val="40000"/>
                <a:lumOff val="60000"/>
              </a:schemeClr>
            </a:solidFill>
          </a:ln>
        </p:spPr>
        <p:txBody>
          <a:bodyPr/>
          <a:lstStyle/>
          <a:p>
            <a:pPr eaLnBrk="1" fontAlgn="auto" hangingPunct="1">
              <a:spcAft>
                <a:spcPts val="0"/>
              </a:spcAft>
              <a:defRPr/>
            </a:pPr>
            <a:r>
              <a:rPr lang="en-US" sz="3600" dirty="0"/>
              <a:t>FIRST AID KIT and BACKBOARD</a:t>
            </a:r>
          </a:p>
        </p:txBody>
      </p:sp>
      <p:graphicFrame>
        <p:nvGraphicFramePr>
          <p:cNvPr id="39939" name="Object 3"/>
          <p:cNvGraphicFramePr>
            <a:graphicFrameLocks noGrp="1" noChangeAspect="1"/>
          </p:cNvGraphicFramePr>
          <p:nvPr>
            <p:ph sz="quarter" idx="1"/>
          </p:nvPr>
        </p:nvGraphicFramePr>
        <p:xfrm>
          <a:off x="6423025" y="1600200"/>
          <a:ext cx="2035175" cy="1981200"/>
        </p:xfrm>
        <a:graphic>
          <a:graphicData uri="http://schemas.openxmlformats.org/presentationml/2006/ole">
            <mc:AlternateContent xmlns:mc="http://schemas.openxmlformats.org/markup-compatibility/2006">
              <mc:Choice xmlns:v="urn:schemas-microsoft-com:vml" Requires="v">
                <p:oleObj spid="_x0000_s8470" name="Photo Editor Photo" r:id="rId3" imgW="1428949" imgH="1390844" progId="MSPhotoEd.3">
                  <p:embed/>
                </p:oleObj>
              </mc:Choice>
              <mc:Fallback>
                <p:oleObj name="Photo Editor Photo" r:id="rId3" imgW="1428949" imgH="1390844"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5" y="1600200"/>
                        <a:ext cx="2035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0" name="Object 4"/>
          <p:cNvGraphicFramePr>
            <a:graphicFrameLocks noGrp="1" noChangeAspect="1"/>
          </p:cNvGraphicFramePr>
          <p:nvPr>
            <p:ph sz="quarter" idx="2"/>
          </p:nvPr>
        </p:nvGraphicFramePr>
        <p:xfrm>
          <a:off x="685800" y="1562100"/>
          <a:ext cx="2570163" cy="2209800"/>
        </p:xfrm>
        <a:graphic>
          <a:graphicData uri="http://schemas.openxmlformats.org/presentationml/2006/ole">
            <mc:AlternateContent xmlns:mc="http://schemas.openxmlformats.org/markup-compatibility/2006">
              <mc:Choice xmlns:v="urn:schemas-microsoft-com:vml" Requires="v">
                <p:oleObj spid="_x0000_s8471" name="Photo Editor Photo" r:id="rId5" imgW="1428949" imgH="1228571" progId="MSPhotoEd.3">
                  <p:embed/>
                </p:oleObj>
              </mc:Choice>
              <mc:Fallback>
                <p:oleObj name="Photo Editor Photo" r:id="rId5" imgW="1428949" imgH="122857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562100"/>
                        <a:ext cx="25701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5" name="Rectangle 5"/>
          <p:cNvSpPr>
            <a:spLocks noGrp="1" noChangeArrowheads="1"/>
          </p:cNvSpPr>
          <p:nvPr>
            <p:ph type="body" sz="half" idx="3"/>
          </p:nvPr>
        </p:nvSpPr>
        <p:spPr>
          <a:xfrm>
            <a:off x="685800" y="2667000"/>
            <a:ext cx="7772400" cy="3059113"/>
          </a:xfrm>
        </p:spPr>
        <p:txBody>
          <a:bodyPr/>
          <a:lstStyle/>
          <a:p>
            <a:pPr eaLnBrk="1" fontAlgn="auto" hangingPunct="1">
              <a:spcAft>
                <a:spcPts val="0"/>
              </a:spcAft>
              <a:buFont typeface="Arial"/>
              <a:buChar char="•"/>
              <a:defRPr/>
            </a:pPr>
            <a:endParaRPr lang="en-US" sz="2800" dirty="0">
              <a:latin typeface="Arial" charset="0"/>
              <a:cs typeface="Arial" charset="0"/>
            </a:endParaRPr>
          </a:p>
          <a:p>
            <a:pPr eaLnBrk="1" fontAlgn="auto" hangingPunct="1">
              <a:spcAft>
                <a:spcPts val="0"/>
              </a:spcAft>
              <a:buFont typeface="Wingdings" panose="05000000000000000000" pitchFamily="2" charset="2"/>
              <a:buNone/>
              <a:defRPr/>
            </a:pPr>
            <a:endParaRPr lang="en-US" sz="2800" dirty="0">
              <a:latin typeface="Arial" charset="0"/>
              <a:cs typeface="Arial" charset="0"/>
            </a:endParaRPr>
          </a:p>
          <a:p>
            <a:pPr eaLnBrk="1" fontAlgn="auto" hangingPunct="1">
              <a:spcAft>
                <a:spcPts val="0"/>
              </a:spcAft>
              <a:buFont typeface="Arial"/>
              <a:buChar char="•"/>
              <a:defRPr/>
            </a:pPr>
            <a:r>
              <a:rPr lang="en-US" sz="3600" dirty="0">
                <a:latin typeface="Arial" charset="0"/>
                <a:cs typeface="Arial" charset="0"/>
              </a:rPr>
              <a:t>Required at Class A, B &amp; others w / lifeguards.  Standard OSHA 24 unit.</a:t>
            </a:r>
            <a:r>
              <a:rPr lang="en-US" sz="3600" dirty="0"/>
              <a:t> </a:t>
            </a:r>
          </a:p>
        </p:txBody>
      </p:sp>
      <p:pic>
        <p:nvPicPr>
          <p:cNvPr id="3175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92083" y="1692050"/>
            <a:ext cx="2203098" cy="1649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139700"/>
            <a:ext cx="7772400" cy="1143000"/>
          </a:xfrm>
          <a:solidFill>
            <a:schemeClr val="tx2">
              <a:lumMod val="25000"/>
            </a:schemeClr>
          </a:solidFill>
          <a:ln w="57150">
            <a:solidFill>
              <a:schemeClr val="tx1"/>
            </a:solidFill>
          </a:ln>
        </p:spPr>
        <p:txBody>
          <a:bodyPr/>
          <a:lstStyle/>
          <a:p>
            <a:pPr eaLnBrk="1" fontAlgn="auto" hangingPunct="1">
              <a:spcAft>
                <a:spcPts val="0"/>
              </a:spcAft>
              <a:defRPr/>
            </a:pPr>
            <a:r>
              <a:rPr lang="en-US" sz="3200" dirty="0">
                <a:solidFill>
                  <a:srgbClr val="FFFF00"/>
                </a:solidFill>
              </a:rPr>
              <a:t>   </a:t>
            </a:r>
            <a:r>
              <a:rPr lang="en-US" sz="3200" dirty="0"/>
              <a:t>Spa Emergency Shutoff</a:t>
            </a:r>
          </a:p>
        </p:txBody>
      </p:sp>
      <p:sp>
        <p:nvSpPr>
          <p:cNvPr id="40965" name="Rectangle 5"/>
          <p:cNvSpPr>
            <a:spLocks noGrp="1" noChangeArrowheads="1"/>
          </p:cNvSpPr>
          <p:nvPr>
            <p:ph type="body" sz="half" idx="3"/>
          </p:nvPr>
        </p:nvSpPr>
        <p:spPr>
          <a:xfrm>
            <a:off x="609600" y="3810000"/>
            <a:ext cx="7696200" cy="2971800"/>
          </a:xfrm>
        </p:spPr>
        <p:txBody>
          <a:bodyPr/>
          <a:lstStyle/>
          <a:p>
            <a:pPr eaLnBrk="1" fontAlgn="auto" hangingPunct="1">
              <a:lnSpc>
                <a:spcPct val="90000"/>
              </a:lnSpc>
              <a:spcAft>
                <a:spcPts val="0"/>
              </a:spcAft>
              <a:buFont typeface="Wingdings" panose="05000000000000000000" pitchFamily="2" charset="2"/>
              <a:buNone/>
              <a:defRPr/>
            </a:pPr>
            <a:r>
              <a:rPr lang="en-US" sz="2400" dirty="0">
                <a:solidFill>
                  <a:srgbClr val="333333"/>
                </a:solidFill>
                <a:latin typeface="Arial" charset="0"/>
                <a:cs typeface="Times New Roman" pitchFamily="18" charset="0"/>
              </a:rPr>
              <a:t> </a:t>
            </a:r>
          </a:p>
          <a:p>
            <a:pPr eaLnBrk="1" fontAlgn="auto" hangingPunct="1">
              <a:lnSpc>
                <a:spcPct val="90000"/>
              </a:lnSpc>
              <a:spcAft>
                <a:spcPts val="0"/>
              </a:spcAft>
              <a:buFont typeface="Wingdings" panose="05000000000000000000" pitchFamily="2" charset="2"/>
              <a:buNone/>
              <a:defRPr/>
            </a:pPr>
            <a:r>
              <a:rPr lang="en-US" sz="2800" b="1" dirty="0">
                <a:latin typeface="Arial" charset="0"/>
                <a:cs typeface="Times New Roman" pitchFamily="18" charset="0"/>
              </a:rPr>
              <a:t>   Required for all spas, 5 ft or more away (except for air switches), in 1” letters, within sight of spa (or a sign stating the location of the switch).</a:t>
            </a:r>
            <a:endParaRPr lang="en-US" sz="2800" b="1" dirty="0">
              <a:cs typeface="Times New Roman" pitchFamily="18" charset="0"/>
            </a:endParaRPr>
          </a:p>
          <a:p>
            <a:pPr eaLnBrk="1" fontAlgn="auto" hangingPunct="1">
              <a:lnSpc>
                <a:spcPct val="90000"/>
              </a:lnSpc>
              <a:spcAft>
                <a:spcPts val="0"/>
              </a:spcAft>
              <a:buFont typeface="Wingdings" panose="05000000000000000000" pitchFamily="2" charset="2"/>
              <a:buNone/>
              <a:defRPr/>
            </a:pPr>
            <a:r>
              <a:rPr lang="en-US" i="1" dirty="0">
                <a:latin typeface="Arial" charset="0"/>
                <a:cs typeface="Times New Roman" pitchFamily="18" charset="0"/>
              </a:rPr>
              <a:t> </a:t>
            </a:r>
          </a:p>
        </p:txBody>
      </p:sp>
      <p:sp>
        <p:nvSpPr>
          <p:cNvPr id="33796" name="AutoShape 6" descr="data:image/jpeg;base64,/9j/4AAQSkZJRgABAQAAAQABAAD/2wCEAAkGBxQTEhUSERQVFhUUGRgUFxQYFx8dHBoWFx0bHRgWGBkeKCghGR8lHB8aJDEjJikrLi4uHB8zODUsNygtLisBCgoKDg0OGxAQGzQmICY0NDM4LzU4Mjc1LCw3LzQsNDQ0Nzg0LDQsLC8sLCwtLDQsLCwsLCwsLCwsLCwsLCwsLP/AABEIALkA8AMBEQACEQEDEQH/xAAbAAEBAAMBAQEAAAAAAAAAAAAABgQFBwMBAv/EAEkQAAEDAgIDCgsGBQQABwAAAAEAAgMEEQUSBiExBxMXQVFTVHGSkxQVIjVhcoGRstHSMnOhsbPBFiQ0QlIzYqPCIyVjgoOi4f/EABsBAQACAwEBAAAAAAAAAAAAAAAEBQIDBgEH/8QAPhEAAgIBAQQFCQYGAgIDAAAAAAECAwQRBRIhMQYTQVFxFDJhgZGhscHRIjM0UlPwFRYjcuHxNUIkYoKisv/aAAwDAQACEQMRAD8A7igCAIAgCAIAgCAIAgCAIAgCAIAgCAIAgCAIAgCAIAgCAIAgCAIAgPhKAwzjFPsM8PeN+aA+eOafn4e8b80A8c0/Pw9435oB45p+fh7xvzQDxzT8/D3jfmgHjmn5+HvG/NAPHNPz8PeN+aAeOafn4e8b80A8c0/Pw9435oB45p+fh7xvzQDxzT8/D3jfmgHjmn5+HvG/NAPHNPz8PeN+aAeOafn4e8b80A8c0/Pw9435oB45p+fh7xvzQDxzT8/D3jfmgHjmn5+HvG/NAPHNPz8PeN+aAeOafn4e8b80A8c0/Pw9435oB45p+fh7xvzQDxzT8/D3jfmgHjmn5+HvG/NAPHNPz8PeN+aA+jGKfYJ4e8b80BmAoD6gCAg8ZpfGWIvopHuFJRxsfNG11t+lmzZGPI15GtaTbjO1Abbg+wzoNP3YQDg/wzoNP3YQDg/wzoNP3YQDg/wzoNP3YQDg/wAM6DT92EA4P8M6DT92EA4P8M6DT92EA4P8M6DT92EA4P8ADOg0/dhAOD/DOg0/dhAOD/DOg0/dhAOD/DOg0/dhAOD/AAzoNP3YQDg/wzoNP3YQDg/wzoNP3YQDg/wzoNP3YQDg/wAM6DT92EA4P8M6DT92EA4P8M6DT92EA4P8M6DT92EA4P8ADOg0/dhAOD/DOg0/dhAOD/DOg0/dhAOD/DOg0/dhAOD/AAzoNP3YQDg+wzoNP3YQGpwqlOGYjFSROcaOtZI6KJxJ3maLKXNYTrDHNdfLxEFAXiAICM0W87Yt1UfwyoCzQBAEAQBAEAQBAEAQBAEAQBAEAQBAEAQBAEAQBAEAQBARml3nPCfWqv02oCzQBARmi3nbFuqj+GVAWaAIAgCAIAgCAIAgCAIAgCAIAgCAIAgCAIAgCAIAgCAICM0u854T61V+m1AWaAICM0W87Yt1UfwyoDVY9ug1ENXJTRQMfkdlbqcXHUDsBVfZlzjNxSOuwuj+Pdixvssa1XHlojH/AI/xDoP/AByLzyu78vxNv8A2f+v74lZgGPTTUctRNEI5I85DCHAENbcEh2tSa7ZSrcpLRlHm4FFOXCmqe9F6ceHa9Owk8F3T5ZZ4o5Yomse4MLhmuM2oHWeWyjV5spSSaLzL6MVVUTsrm20tdOBdaU4v4LTSTgAloGUHYXE2AKmXWdXByOa2dieV5Maex/AktENP5qupbA+KNrXBxu3NfUPSVFoy5WT3Wi92psCnExnbGTbWnPQ9dMdOZqSq8HiiY+7WkXzXJdxWBWV+VKue6kYbK2HRl43XWTa4vu04Gt/j/EOg/wDHItfld35fiS/4Bs/9f3xKnQnH6iq33wmDecmTL5LhmzZr/a22sNnKpOPbOzXeWhS7XwMfE3Ops3tddeKemmnd4khHumVb3FsdNG8i+poeTYceoqIs2xvRRL6XRnEhFSna146I9H7pVXHrmowG+kPZ+JuPwXvlli86JgujWJZwqu1fqfw0L/R3G46yETRXAOotO1rhtaVOqtVkd5HL52FZh3Oqz296JvSzdBZTSGCnYJpQbO1+S08mrW4+gWUe7LUHuxWrLfZnR+eTDrbpbsfe/ojQP3QsQis+ekaGHljkZ7nEkLR5XdHjKPxLRdHtnW/ZqubfjF+5IvdF9Ioq2LfIrgtNnsO1p/cHiKnU3RtjqjmNo7OtwbdyfJ8n3kZiu6JUx1MtPFAx+R7miwcXEDjsCok8uam4pHQY3R3GsxoXWWNapPs0PP8Aj/EOg/8AHIvPK7vy/Ez/AIBs/wDX98SrwnH5n0MlTLEI5GB5EZDgPJGq4OvWpMLZOtza4lHk4FNebHHrnrF6ceHaarQjT01cxhnayNxF48t/KI+03Xx21j2rVj5XWS3ZE7a+wVh1K2ptrt17O43Wm+PPo6ffo2tcc4bZ17WN+Rbsi11x3kV+yMCGbf1U20tNeBnaP4iZ6WKd4DS9mcgbB71nVPegpMi52OqMmdMeOj0IvGd0pxlMWHw78RqzkOdm9VjbEj03USzMeula1OixOjUVX1mZPd9HBaeLZjUO6XPHIGV9PkB42tcxwHLlcTmHuWMc2UXpYjbd0aotrcsSzXxaafrXIqdLsfmp6dtTSsjljOtxN9TXWyvFjs5fYpN9soR34cUUuzMCnIvePe3GXZy59q8e4yNDdI21sG+WDXtOWRg4jxEegj9+RZUXK2Ovaatq7Olg37nOL4p9/wDk0ml2nL6epbS0sbZX6g4G/wBt1srRY7bfmFpvynCe5FassdmbDhkY7yL5OMezwXNn3STP4xwffMue9Tmy7L7229r8SlrXTic9Zub73OXZrzLhemAQEZot52xbqo/hlQEPi2KNpsakncC5schJA2m7Lar9aqJzUMhyZ9ExsWWVseNMXo2vnqVHCxBzEvvb81J8vh3Mpv5TyP1I+8pY8WbVUEk7GlofFLYG19QcOJSFYp1OS7mU8sSWLnRpk9WpR+KOJQ0N6R07b5o5msJHE17SQfY5v4qnUfsb3cz6NK/TKVL5Si360/o/cXO6Zje/UlI1ms1FpSB6AABb0uceypmXbvVxS7Tmuj+F1OVdKX/Th+/UveYWidEIcZMLdkYLfaGC/wCN1hTHdyN0k7Tvd+yOtfbx95+N0WpEWLRykEiMQvIG0hrr2HuTKlu3p+BlsGp27LlWu3eXtWhv+FiDmJfe35rf5fDuZV/ynkfqR95VaLaQsrYjLGxzAHFlnWvcAG+rrUmm1Wx1RSbR2fPBtVc2m2teBybQXHoqOqlkmzZXNc0ZRfXmBVXj2xrm3I7jbOBbmY0IVc00/cUulun1NUU0kELHvdIMou2wGv7SkXZUJwcUVGzNgZOPkxusaSXp5mfoHRy0eGzSyNLXOzzNaRrADAGkjiuRfqstmNGVdTb8SLtq6rM2hCuD1S0i36+JpNx6hbJNPPIMz4wzKTr8qQuu7r8nb6VpwYpycmWXSm+VdNdMOClr7Fpw8OJe4/jlGzNT1UjRnbrYQTdrvYptlta+zNnMYWDmT0ux4t6Pn6TXaExYcxz20D8zy0F/lON2g6jr1bTxcq146pTarZL2vPaM4xllx0WvDlz/AGjnz8YbSYvNO9rnBskgs3br1cag9Yq73JnUrDll7KhTF6Npcyr4WIOYl97fmpXl8O5lJ/KeR+pH3lHW4iKjDZJ2gtEkL3AHaNR2rfKe/U5egqKcd4+0I1SerUkjitDQyth8NhJG8yhpI2tNgWu6r6vdyqojGSj1i7GfRLr6pXeS2Lzo6+PY0XummNtrMJZM2198Y17R/a8A3H79RCm5FqsoUkcxsnBlh7UlVLlo9H3ozKurMWAMc3UTE1l/Q82P5rNy3cX1EeqlW7cafZJv2LU/e4/QNbSvmsM8jyC7jyt2N99yvcGCUN4x6U5EpZKq14Je9lPpDo5BWNY2cHyDmBabH0i/If2CkW0xsX2inwdo34UnKp8+/wDfMy6bC4mQina3/wAINLMhJPknaLnWslCKju9hosyrZ3de39rXXX0nIjLLgta9rQXxvact/wC5uvIT6Wnbb08qq9ZY1j7ju92rbeHFvhJPj6H2+prkbzcuwJ0j34hUXLnE72TtJP25P2HtW7DqbfWSK3pFnxrgsKnglz9Hcvm/UbrS7znhPrVX6bVYnHFmgCAjNFvO2LdVH8MqAj55o2Y850xa1gkOYvtlH/h8d9W2yqm0snV8v8HfwhZPYijWm5adnPzjonjnDuepO0xTusp70cp5FtH8k/Yz2qayGSknNO+N7WxyA72QQDlJtq1BZOUZQe6a66bqsqtXRaba5+JzPQ2h37Da9gFyMjx1sBcPyVdRHepmjsdq39TtHGl4r28DWaHNfVVlLE/W2DWPQ1hL7H/3LXRrZZFPsJe1XDExLrIc5fF8PgUeE+f5et/whSIfimVOT/wUPV8TG0+e0YxCXkBoMBcTsDQ7WT6LLHJ069a+g3bFUnsmajz+17dC/wDHOHc9Sdpim9ZT3o5fyLaP5J+xmwwvEKeS7aaSJ2XW4RlptfYSB1LZCcH5rIuTj5Fejvi1r36/M5TuY0UctZM2VjXjI42cLi+YKsxIqVjTR2/SG6yrEhKuTT1XLwMjTnAXYfOysoxlYTrAFxG/kt/i79j6FlkVOmSnDkadj58do0yxcnjL4r6r99pf4FirMQoy7UC9pjkaP7XkWI/G49inVzV1Zy+Ziz2dl6dz1T71++ZzjQTFhh1XNBV+QH2Y52uwcwnK70tIJ1+kKvxrOpm4zOt2ziPaWLC7H4tcV6U+fr4FbpJ4omO/1Escjg0N8iYk2GwBrD+ylW+Ty+1J+8osD+L0rqaYNLXtj82ia3Gf6mb7r/sFHwPPfgXPSz8PD+75M8KCeJmNyuncxrN8luXkZeO176ljFxWQ3I2XQtnseEak29Fy5nRfHOHc9Sdpin9ZT3o5PyLaP5J+xn6xWshloag0743sbG9t4yCAct7atm0e9ezlGVb3WeY1N1WbWrotNtc/EkdyWkbLSVMUgux78rh6C1RcKKlCSZe9JrZVZVVkHo0tfeQ2P0UtE+ajcbsc5rxyODb5HjkNiQVDsjKtuHYdJhXU5sIZMV9pJrw70dMiww1GBsiYLuMTXNHK5puB+CsFDfxkl3HHyyY422ZWS5b3HwfA0u5bpNDDG+mqHtjIcXsc82BB2tJOoEEcfL6Fpw7oxThJ6Fh0j2ZddZG+mO9w0aXF+JtdNtP2whjaKSOSQm7iLPaGjiuDtJ5DxFbcjKUdFB6shbI2BK9yllRcY9nY9SuwKolkp45J2hkj2hzmi4AvxWNyFKrcnFOXMocyuqu+UKnrFPgyC3ax5NKeO8v5MULP5ROo6JP7Vq/t+ZcaMD+Up7c0z8gplPmLwOa2i/8AyrP7n8TQaXec8J9aq/TathDLNAEBGaLedsW6qP4ZUB7Ytue0tRM+aR02aQ3NnADZbUMqizxITk5PUvcbpDlY9UaoKOi9D+picFtF/lP22/SsfIa/Sb/5pze6Psf1N7gui8NNBJTxF5ZLmzZiCfKblNiAOJbq6Iwi4rtKzL2pdlXRumlrHTTT0PXvGjmi8NG2RkJeRJbNnIOwEarAcqVURrTS7Rn7UuzZRlZonHlp+2Y2juhVPRymWEyFxaW+W4GwNr2sByLGrGhW9Ubs7bWTmV9XZpprrw/2z2p9E4GVbq0GTfXEkguGXWLbLX/FeqiKnv8Aaa57WvnirFaW6vb8fkY+kGg9PVy79MZQ6wb5LgBYbNoK8txoWS3mbcLbmTh1dVWlpz4p/U1vBbRf5T9tv0rX5DX6SZ/NOb3R9j+putGtE4KIvMBkO+AA53A/Zva1gOVbqqI1a7pXbQ2tfnKKtS4d3+2fjR/Q6CkldLCZC5wLTmcCLE34gF5VjwreqMs7bF+ZWq7EtF3f7NxiVCyeJ8Moux4ykfuOQrbOKktGQKL50WKyt6NGp0a0ThonOMD5TnADmucCDbYbADXt961VURqf2SdtDa12dFK1Lh2pP6nrpBotTVlt/Z5Q1CRps4e3j9t17bRCzzjDB2pk4f3T4dz5fvwJ2LcqpAbmSdw5MzR7yGrQsGvvZay6VZbWijFe36ldhGDw0zMkEbWDjttPpJOs+1SoVxgtIoosrMuyZb10tWTuI7nNJNK+V7ps0ji42cLXPJ5K0Sw65Nt6lrR0jy6a41xUdEtOT+pj8FtF/lP22/SsfIa/Sbv5pze6Psf1N5hWi0NPTyU0ZkyS5i4ucC7ygGmxtYahyLdCiMIOC5Mrcnal2RkRyJpb0dPDg9e89NGtHIqJj2Ql5DzmOcg6wLarAL2qmNS0iYbQ2jbnSUrUtVw4ftnlpLopBW5DNnBjvZzCAbHaDcG4XltELdN4z2ftW/B3lVpo+x/tGzwugbBEyFl8sYyi5ubelbIRUIqKImTfLItlbPm+JoMf0DpKp5kcHRvO10ZAzdYII9u1aLMWub15Ms8Lb2Xix3E1KPc+z4Hjg251SQPEhzyuBuN8IIBHHlAAPtuvK8SuD15mzL6RZeRDc4RT7uft4+4r1KKE0mk2jENaGCcvG95i3IQPtWve4PIFptojbpvFjs/ad2C5OpLjpz9HsNpQ0oijZE2+VjQ0X22AtrW2Md1aIhXWu2yVkubepJ6Xec8J9aq/TavTWWaAICM0W87Yt1UfwyoCzQBAEAQBAEAQBAEAQBAEAQBAEAQBAEAQBAEAQBAEAQBARml3nPCfWqv02oCzQBARmi3nbFuqj+GVAWaAIAgOW6S41V1deaGlk3prSW3BtcgXc4nb6AAq22yyy3q4PQ7TZ+FiYmCsvIjvN8e/Tu/yYuNYHiVAwTsqnyAEB1nOJF9hyuuCFjZVdUt5S1N+JnbNz59TKpRfguPrWmhc4LjL6nD3TPBZIGSBwsRZ7QdY5OVTK7HOrefM5rLwoY2cqovWOq08GyZ3IsTmmdUb9I9+UR2zG9rl97KPhTlJy1ZcdJ8ammNXVxS115eo3m6dWPioi+J7mOzsF2mxst2XJxr1RXdHqYW5m7YtVo+ZjYFWyOwZ0rnuMm9ynOTruCba1jXJvH114m3MorjtdVqK3dY8OwxtyTEJZo5zNI55DmAZje2o7FjhTlJPVm7pPj1UzrVcUtU+XqPfdYrpIaaJ0T3MJlsS021ZXallmycYLR9pq6M0V3ZE42RTW72+KPngVVVYbSeDzFktg97y4guFnCxI267Ju2WUx3XxPeuxcTaN3XQ1jyS0XDkRelDMQoTGJapzt8DiMrz/AG2ve/Wod3W1aayOi2c9n5yk66ktO9LtKLDdGMTJikdV3YSx5Gd2tuokbORSIUXcHvFTkbT2YlOCp48VyXPkdLVgceSW6BpZ4FG1sVjNJfLfWGtG1xH5e3kUXJv6paLmy92Jsny6xyn5kefpfd9SUw7RjE6pgnkqXx5hmaHPcCQdhLW2yqNGm+xbzloXd+09l4k+qhUpac+C+fM+UOktZhtSIK8mSI21nyrNP97HbT6QUjdZTPds5Ht2zcLaeO7sRaS9nHua+ZRbquISRUkT4ZHNLpWjM02u0sedo2jYt+ZNxgnF9pU9G8eu3KnG2OukeT79UT2E6P4nPCyZlXZsgzAF7r29OpaIVXzipKRa5O0NmY9sqpU8Vw5IqND8CrYJXPqp99YW2DcxNnXGuxHIpNFVkJazepS7VzsK+pRx69169y5EQ2atqcQnp4al7LSTEXeQA1rjqFvQoetk7XGMu86RwwsXBrvtrT4R7FzaN1/CGK9MHeO+S2+T3/mK7+L7K/R9yOiYZC5kMbJDme1rQ5227gNZup8E1FJnKZE4ztlKC0Tb08DJWRpCAjNLvOeE+tVfptQFmgCAjNFvO2LdVH8MqAs0AQBAc70z0ElknNVROAkdrc3NlOYaszHcXVqUC/Fk5b8OZ1mydu1V0+T5S+yuT58PSjQnSTFqI/zLHOZ/6rLt9j2/Naeuvq84s/4bsnOX9BpP0PR+x/Qv8Mx5lZQyTMGU5JGvZ/i4N1i/HtB9qmwtVlbkjlsjAnhZsapPXimn3rU5ToVLXtMvi9tzZu+amHV5WX7Xt2Ktx3aterO42tDAkoeWPTnpz9GvL1GfpZUYq6AiubaHMNeWMeVxfZ1rO53uP2+XqImzK9lRv1xX9vT/ANuXrK3R3zG77uX83KVV+G9pR53/ADS8Y/Iw9xb/AEqj1mfk5YYHKRv6W/eVeD+Rk7s39LD98Pgcss/zF4mrop+Jn/b80Ueg39BTfdhSMf7qJUbY/HW+JD7tX26b1ZPzaoefzidJ0S8y3xXzOl4Z/oxeoz4QrCHmo4/I++n4v4k3wkUHOP7t3yUfyyrvLf8AlvP/ACr2oh90OobNXwG94nshIvq8l519WpQ8pqVq7uB0mwq5U4Ni/wCycvakdmVsfPjmO7UwWpT/AHXlHs8j9/zVdn/9TsuiTetq7OHzPPTx5OEURdtzR/pvXmT9xH99hlsVJbVvS7n/APpGLgOK4u2nibTwB0QaAx2QG7eW91jXPIUVurgb83F2RK+UrrNJa8ePb7C70Nq6ySN5rmZHh1mjLbybDXtPGptErGn1iOZ2rVh12RWJLVacfE5ZTVFSzE6h1GzPLvk4y2v5Oc3NlWpzVz3OfE7WyvGs2bVHJekdI+3QrKPGMaMjA+nAYXNDjvY1NuL8fIpUbMnVaoo7cPYqhJws46PTj2+w6Qp5yIQBARml3nPCfWqv02oCzQBARmi3nbFuqj+GVAWaAIAgOQ4lWVOGYg6V++SQOLsoc4lpY43sCdQc39vSqucp0W6vijvMenF2pgKuOkZrTXRLXVfJmTpPuix1FO+CGF+aUZSXW1A8gG0rK7MU4bsVzNOzujtmNkK62a0jx4fvkbnQXB5KfDZzKC10okkynaG5LC44ibX9oW3HrcKXr2lftjMryNo1qt6qOi19OpqNxT7VV1Rfm9asDnIn9LfNq/8Al8jf7rX9AfvGfut+b90VfRn8d6mfvQWl33CWxf5tkZfkuXBMeO9RoY7Zt6rajs7mn8CF0Vx2TCZpYqmF1n2zDjBbezm8Tgb/AJKHTa8eTUkdLtLBr2tVCyia1Xz7+58D00y0odiZip6aF9muzW2uc46hqGwAE+/0L2+936RijHZWy47MU7r5rivUlz9p1jAKEwU0MJ2xsa09YGv8VZ1x3YKJw+ber8idq7W2c53avt03qyfm1QM/nE6zol5lvivmdLwz/Ri9RnwhWEPNRx+R99PxfxJ7g6w/mT3j/mtHkdXcW38xbQ/P7l9DS7pOiDpIopKVpO8M3ssGtxjH2SOMka/Sb+hacrHbinHsLDYG1412The9N9669mvb4amNg+6iGRhlVE8yNFi5tvKtxkHYVjDO0Wk1xN2V0Xc7N7Hmt19j7P8ABpal1RjVU3KwshZ5N+JjL+USeNx5B6Otanv5M+XAsK1jbExnrLWb9rfySKbddhDKGBjRZrZWtA9AY8BSM1aVpLvKfovNzzbJS5uLf/2RSaC+b6b7sfupGP8AdRKjbP463xN8txWHI9C/Pc/r1PxFVdH4h+s7ra3/AA1fhD4HXFaHChAEAQEZpd5zwn1qr9NqAs0AQEZot52xbqo/hlQFmgCAID8SxNcLOAcOQi68aT5mUZyi9YvQx4MMhYbsijaeUMAXihFckbZ5V01pKbfrZlEX1FZGhPQ/EUDW/Za1t9tgB+S8SS5GcrJS856n2SJrhZwBHIRdGtTyMnF6p6H2OMNFmgAcgFl6loeSk5PVs86ikjk/1GNd6zQfzXjinzRnXdZX5kmvA/NNRRx/6cbG+q0D8l4opcke2XWWefJvxMhZGo85adrvtNa63KAfzXjSfMzjZKPmvQ/YHIvTDmfUAQGLNhsLzd8UbjyloKxcIvmjdDJugtIya9Z7xRBos0ADkAsF6lpyNcpOT1k9RLE1ws5ocOQi6NJ8xGco8YvQ+sYALAAAcQXp4229WfpDw8m07Acwa0HlAF9e3WvNEZuybWjb0PVemAQBAEBGaXec8J9aq/TagLNAEBGaLedsW6qP4ZUBZoAgCAIAgMXEMRigbnmkbG3lcbewcqxlOMVrJm6jHtvlu1RbfoNZTaY0L3ZW1MdzqF7t/FwAWtZFT4KRMs2PnQjvSqent+Bta2tjiZvkr2sYLXc42GvZrWyUlFashVUWXT3K46vuFDXRzNzwva9t7Zmm4uNoSMlJapi6iymW5ZFp9zMSs0hpYnmOWeJjxta5wBF+ULGV0IvRs31bPyrYqddba79DYySBoLnEAAEkniA2lbG9CJGLk0lzZr6fH6Z7XvZPG5sYBe4OFmg7CTxca1q2DTafIlz2fkwlGMq2nLktOZ9jx2ndG6Zs0ZjYcrnhwyg6tRPtCK2DW9rwPJYOTGxVOD3nyWnExv4soulQ9sLzr6/zI2/wnN/Sl7B/FlF0qHthedfX+ZD+E5v6UvYbhkgIDgQQRcHiseNbtSA4tPdfM0tVpfRRuyvqY7jUQCXW68t7LS8itPRssa9kZtkd6Nb09nxNnQ18Uzc8MjXt5WkH2ehbIyjJapkK6i2mW7ZFp+k8MQxungcGzTRxuIuA5wBI5V5KyEeEmbaMLIvjvVQcl6DYLMimBFjVO6UwtmjMoJBjDhmuNossFZBvd14kqWFkRr61we739hnrMihAEAQBARml3nPCfWqv02oCzQBARmi3nbFuqj+GVAWaAIAgCAIDjWm0rZMW3use5kDC1txfUwtvcDXtdtNvyVTkNO/SfI+gbIhKvZe/jJOb19uvyRvMU0Do54C7D3AyCxbaXMHcoNybLdPFrlH+nzK3H29mUXaZi+z4aNGzpMDqBhU1NVFrnta7e7OzeSAC0X5Qbj3LZGqfUuEyHbnY72nDIx+CbWvZx5P3Gu3Ga+8M8J/sc2QdTwQfcW/isMCX2XEmdK6NLa7V2pr2f79xz/GXPqpamrGtgeCTyNeS2Me4KDZrNymdRiKGLXVjPm170tWdQxTG74Lv1/KfE2O/+42af3VjOz/x970HGY+FptjqtOCk36uZPaN0GTBKuUjXNmN/9rLAD35vetFUdMeT7y1z79/bNNa5R09r4/QzNzLDGVOHzwy3yOm12Njqaw7VniQU6nF95H6Q5U8bPrtr5qPzZrd0TQ+no6dkkGfM6QMOZ1xbK48nKAteVjwrinEmbC2xkZt8oW6aJa8F6V9Ta6L6AUk9JDNJvmd7cxs+wv6BZbKcSucFJkHaO38ujKnVDTRPuG6njTqeKKjhcWhzfLN9eRvktbf0679SZljglCI6N4UciyeVatdHw8Xxb+hl4PuY0whb4RndKQC4h1g0niAHJ6VnDChu/a5mnK6T5LtfU6KPZw5mFo7olWUVeTDrprgOc54GZh4i3bmHVxbdawqx7K7fs8iRn7Ww83B0t4WdiS5Px7n4mr3Zf6qH7r/s5a8/z14Ezop+Gn/d8kdb35v+Q94VnqjhdyXccmwE/wDnsn3kv5FVlf4l+s7nN/4SPhE66rQ4QIAgCAICM0u854T61V+m1AWaAICM0W87Yt1UfwyoCzQBAEAQBARePUuHYhP4O6T+ZZmbdgIIy/aaSRlNjxH0241EsjTdLd14nQ4Vu0dnU9co/wBN6Pjppx7eeqJXGtzqema6emnzBgLiNbHho1mxGo/go1mHKC3osu8TpFRlSVV8NNeHetf34lVuY6QyVUD2TnM+EgZz/c117X5TqP4KTiWuyLUuwpOkOz68S6Mqlopdnc1/sgKOt8XVNbDsuySJnXfyPw41BjLqZyR1NtH8Rx6LPSm/n7yj0M0fz4TUm3lT5i3qjHkDtZvepFFWtEvSVG1tobm1KuPCGnv5+7T2EdJjV8NZSX1tnL7f7Mtx/wDYn3KI7P6W56S/jhabQeTpwcdPXr9EjqGKUW84K6LjbAL9ZsT+KsZx3cfT0HGY1/X7YVnfIwdxr+kl++PwMWGB5j8ST0r/ABUP7fmz7uy/0cX3w+B69zvu14nnRT8XP+35o3+gfm+m9QfmVuxvuolXtn8db4nPt11hbWxPOtpY0geq43Cg5q0sTOq6MSUsOcFz1+KOvRvDgHNNwQCDyg7CrVPU4OUXFtPmaqXSWmbUeCulDZdQDSDrLtgDtl9Y1XutTugpbjfEmx2bkyo8ojDWHf4ejnoc33Zf6qH7r/s5QM/z14HXdFPw0/7vkjccFg6VJ7v/ANW3yH/2IH80v9JE/oZRbzjG9Zi7e3SNzHjsDrWiiO7foWu1ruu2T1mmmqT0Ozq2PnoQBAEAQEZpd5zwn1qr9NqAs0AQEZot52xbqo/hlQFmgCAIAgCA5vpnoZUeE+G0H2yczmhwDg//ACbfUQRtH53Vffjz39+s67ZO2cfyfyXM5cteaa7n8vka6tfjdSwwPjcGu1OOVjLj0uvs6lhLyma3WiXSth40+tjLVrlzenq+pa6C6M+AwFriHSyEOeRs1bGjlA1+8qXj09VHR8znds7T8uuUorSK4L6+sjt0HQ6pmqzNTRZ2va0khzR5Q1HaRxAKLk485T1ii/2HtjGpxVXfPRpvsfL2HRcAoN4pooeNjGg9dtf43U+uO7BROTzb+vyJ297Zys7n1R4bbev5bfb5szbb1mvsvf7OrYqzySfWcuGvuO2XSDH8j13/AOpu8tH52nhpzOm6W0j5aOeKJuZ72ENbcC56zqVjdFyraRxuzLoU5ddk3okzTbmODzUtPIyoZkc6UuAuDqytF9RPGCtWJXKEGpLtLHpDmU5WRGdMtUo6dvPV943TcHmqqaNlOzO5socRcDycrxfWRxkJl1ynBKK7Tzo9mU4uRKd0tE46dvPVdxuNEaN8NHBFK3K9jLObcGx18Y1LbRFxrSZA2ndC7Lssg9U2Y2mmi7a6INvlkZcxv5L7Wn0Gw9wWN9Ctjp2m7ZO1JYFu9prF81++1EPSx43Ss3iNrnNGppsx9h/tcdg9BUNLJgt1HSWS2HlS66b0fbzWvj/g2mhOhUzZ/DK43kuXNaXZjmP97yNXUPktmPjSUt+zmQtr7aplR5Lieb2vlw7l8zz3TtG6mqnjfTxF7Wx5SczRrzE21kLzLpnOScUZdHtpYuLRKN09G33Pu9COkqwOROcYRo5Usxd9S6IiEvkIfmbsde2q9/wUCFM1e5NcDrcraWNPZUaIz+3ouGj+h0dTzkggCAIAgIzS7znhPrVX6bUBZoAgIzRbzti3VR/DKgLNAEAQBAEAQBAEAQBAEAQBAEAQBAEAQBAEAQBAEAQBAEBGaXec8J9aq/TagLNAEBGaLedsW6qP4ZUBZoAgCAIAgCAIAgCAIAgCAIAgCAIAgCAIAgCAIAgCAIAgIzS7znhPrVX6bUBZoAgIOWsbQYvK+oOSHEY4mxzH7Ingzje3HY0ua+4vtsgKeN9rXqwR/wDHr9OpAfoSC39UL3vfyNmrV+fvQH6dKNX8y0WFj9jWeVAfkya/6pvV5CACTb/NN9H2NSAymVkYFjKwnlzBAffDY+cZ2ggHhsfOM7QQDw2PnGdoIB4bHzjO0EA8Nj5xnaCAeGx84ztBAPDY+cZ2ggHhsfOM7QQDw2PnGdoIB4bHzjO0EA8Nj5xnaCAeGx84ztBAPDY+cZ2ggHhsfOM7QQDw2PnGdoIB4bHzjO0EA8Nj5xnaCAeGx84ztBAPDY+cZ2ggHh0fOM7QQEaattfi0Bpznhw9spllGtpmmDWtja7YSGgk25UBdIAgMevoY5mGOaNkjHbWPaHA+woCa4NcL6HH2n/NAODXC+hs7T/qQDg1wvobO0/6kA4NcL6GztP+pAODXC+hs7T/AKkA4NcL6GztP+pAODXC+hs7T/qQDg1wvobO0/6kA4NcL6GztP8AqQDg1wvobO0/6kA4NcL6GztP+pAODXC+hs7T/qQDg1wvobO0/wCpAODXC+hs7T/qQDg1wvobO0/6kA4NcL6GztP+pAODXC+hs7T/AKkA4NcL6GztP+pAODXC+hs7T/qQDg1wvobO0/6kA4NcL6GztP8AqQDg1wvobO0/6kA4NcL6GztP+pAODXC+hs7T/qQDg1wvobO0/wCpAODXC+hx9p/zQFJQUEUDBFBGyNjdjGNDQPYEBkoAgCAIAgCAIAgCAIAgCAIAgCAIAgCAIAgCAIAgCAIAgCAIAgCAIAgCAIAgCAIAgCAIAgCAIAgCAIAgCAIAgCAIAgCAIAgCAIAgCAID/9k="/>
          <p:cNvSpPr>
            <a:spLocks noChangeAspect="1" noChangeArrowheads="1"/>
          </p:cNvSpPr>
          <p:nvPr/>
        </p:nvSpPr>
        <p:spPr bwMode="auto">
          <a:xfrm>
            <a:off x="-381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endParaRPr lang="en-US" altLang="en-US" sz="2400">
              <a:latin typeface="Times New Roman" panose="02020603050405020304" pitchFamily="18" charset="0"/>
            </a:endParaRPr>
          </a:p>
        </p:txBody>
      </p:sp>
      <p:pic>
        <p:nvPicPr>
          <p:cNvPr id="2765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31950"/>
            <a:ext cx="4170363" cy="2138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47663" y="171450"/>
            <a:ext cx="6019800" cy="790575"/>
          </a:xfrm>
          <a:solidFill>
            <a:schemeClr val="tx2">
              <a:lumMod val="25000"/>
            </a:schemeClr>
          </a:solidFill>
          <a:ln w="57150">
            <a:solidFill>
              <a:schemeClr val="tx1"/>
            </a:solidFill>
          </a:ln>
        </p:spPr>
        <p:txBody>
          <a:bodyPr/>
          <a:lstStyle/>
          <a:p>
            <a:pPr eaLnBrk="1" fontAlgn="auto" hangingPunct="1">
              <a:spcAft>
                <a:spcPts val="0"/>
              </a:spcAft>
              <a:defRPr/>
            </a:pPr>
            <a:r>
              <a:rPr lang="en-US" sz="3600" dirty="0"/>
              <a:t>Thermometer</a:t>
            </a:r>
          </a:p>
        </p:txBody>
      </p:sp>
      <p:pic>
        <p:nvPicPr>
          <p:cNvPr id="30723"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3297" y="1553447"/>
            <a:ext cx="1795462" cy="17954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061" name="Rectangle 5"/>
          <p:cNvSpPr>
            <a:spLocks noGrp="1" noChangeArrowheads="1"/>
          </p:cNvSpPr>
          <p:nvPr>
            <p:ph type="body" sz="half" idx="3"/>
          </p:nvPr>
        </p:nvSpPr>
        <p:spPr>
          <a:xfrm>
            <a:off x="224858" y="1622425"/>
            <a:ext cx="4521200" cy="5235575"/>
          </a:xfrm>
        </p:spPr>
        <p:txBody>
          <a:bodyPr/>
          <a:lstStyle/>
          <a:p>
            <a:pPr eaLnBrk="1" fontAlgn="auto" hangingPunct="1">
              <a:spcAft>
                <a:spcPts val="0"/>
              </a:spcAft>
              <a:buFont typeface="Arial"/>
              <a:buChar char="•"/>
              <a:defRPr/>
            </a:pPr>
            <a:endParaRPr lang="en-US" sz="2800" dirty="0">
              <a:latin typeface="Arial" charset="0"/>
              <a:cs typeface="Arial" charset="0"/>
            </a:endParaRPr>
          </a:p>
          <a:p>
            <a:pPr eaLnBrk="1" fontAlgn="auto" hangingPunct="1">
              <a:spcAft>
                <a:spcPts val="0"/>
              </a:spcAft>
              <a:buFont typeface="Arial"/>
              <a:buChar char="•"/>
              <a:defRPr/>
            </a:pPr>
            <a:r>
              <a:rPr lang="en-US" sz="2800" dirty="0">
                <a:latin typeface="Arial" charset="0"/>
                <a:cs typeface="Arial" charset="0"/>
              </a:rPr>
              <a:t>A thermometer </a:t>
            </a:r>
            <a:r>
              <a:rPr lang="en-US" sz="2800" b="1" dirty="0">
                <a:solidFill>
                  <a:schemeClr val="accent5">
                    <a:lumMod val="50000"/>
                  </a:schemeClr>
                </a:solidFill>
                <a:latin typeface="Arial" charset="0"/>
                <a:cs typeface="Arial" charset="0"/>
              </a:rPr>
              <a:t>is </a:t>
            </a:r>
          </a:p>
          <a:p>
            <a:pPr marL="0" indent="0" eaLnBrk="1" fontAlgn="auto" hangingPunct="1">
              <a:spcAft>
                <a:spcPts val="0"/>
              </a:spcAft>
              <a:buNone/>
              <a:defRPr/>
            </a:pPr>
            <a:r>
              <a:rPr lang="en-US" sz="2800" b="1" dirty="0">
                <a:solidFill>
                  <a:schemeClr val="accent5">
                    <a:lumMod val="50000"/>
                  </a:schemeClr>
                </a:solidFill>
                <a:latin typeface="Arial" charset="0"/>
                <a:cs typeface="Arial" charset="0"/>
              </a:rPr>
              <a:t>required </a:t>
            </a:r>
            <a:r>
              <a:rPr lang="en-US" sz="2800" dirty="0">
                <a:latin typeface="Arial" charset="0"/>
                <a:cs typeface="Arial" charset="0"/>
              </a:rPr>
              <a:t>at all spas.  </a:t>
            </a:r>
          </a:p>
          <a:p>
            <a:pPr marL="0" indent="0" eaLnBrk="1" fontAlgn="auto" hangingPunct="1">
              <a:spcAft>
                <a:spcPts val="0"/>
              </a:spcAft>
              <a:buNone/>
              <a:defRPr/>
            </a:pPr>
            <a:r>
              <a:rPr lang="en-US" sz="2800" dirty="0">
                <a:latin typeface="Arial" charset="0"/>
                <a:cs typeface="Arial" charset="0"/>
              </a:rPr>
              <a:t>Must be unbreakable type.</a:t>
            </a:r>
          </a:p>
          <a:p>
            <a:pPr marL="0" indent="0" eaLnBrk="1" fontAlgn="auto" hangingPunct="1">
              <a:spcAft>
                <a:spcPts val="0"/>
              </a:spcAft>
              <a:buNone/>
              <a:defRPr/>
            </a:pPr>
            <a:r>
              <a:rPr lang="en-US" sz="2800" dirty="0">
                <a:solidFill>
                  <a:srgbClr val="FF0000"/>
                </a:solidFill>
                <a:latin typeface="Arial" charset="0"/>
                <a:cs typeface="Arial" charset="0"/>
              </a:rPr>
              <a:t>Max allowable temperature at spa is 104 degrees Fahrenheit.</a:t>
            </a:r>
            <a:r>
              <a:rPr lang="en-US" sz="2800" dirty="0">
                <a:latin typeface="Arial" charset="0"/>
                <a:cs typeface="Arial" charset="0"/>
              </a:rPr>
              <a:t>   </a:t>
            </a:r>
          </a:p>
          <a:p>
            <a:pPr eaLnBrk="1" fontAlgn="auto" hangingPunct="1">
              <a:spcAft>
                <a:spcPts val="0"/>
              </a:spcAft>
              <a:buFont typeface="Arial"/>
              <a:buChar char="•"/>
              <a:defRPr/>
            </a:pPr>
            <a:r>
              <a:rPr lang="en-US" sz="2800" dirty="0">
                <a:latin typeface="Arial" charset="0"/>
                <a:cs typeface="Arial" charset="0"/>
              </a:rPr>
              <a:t>Also, a visible</a:t>
            </a:r>
            <a:r>
              <a:rPr lang="en-US" sz="2800" i="1" dirty="0">
                <a:latin typeface="Arial" charset="0"/>
                <a:cs typeface="Arial" charset="0"/>
              </a:rPr>
              <a:t> </a:t>
            </a:r>
            <a:r>
              <a:rPr lang="en-US" sz="2800" dirty="0">
                <a:latin typeface="Arial" charset="0"/>
                <a:cs typeface="Arial" charset="0"/>
              </a:rPr>
              <a:t>clock is </a:t>
            </a:r>
            <a:r>
              <a:rPr lang="en-US" sz="2800" b="1" i="1" u="sng" dirty="0">
                <a:solidFill>
                  <a:schemeClr val="accent5">
                    <a:lumMod val="50000"/>
                  </a:schemeClr>
                </a:solidFill>
                <a:latin typeface="Arial" charset="0"/>
                <a:cs typeface="Arial" charset="0"/>
              </a:rPr>
              <a:t>recommended</a:t>
            </a:r>
            <a:r>
              <a:rPr lang="en-US" sz="2800" b="1" dirty="0">
                <a:solidFill>
                  <a:srgbClr val="FFFF00"/>
                </a:solidFill>
                <a:latin typeface="Arial" charset="0"/>
                <a:cs typeface="Arial" charset="0"/>
              </a:rPr>
              <a:t> </a:t>
            </a:r>
            <a:r>
              <a:rPr lang="en-US" sz="2800" dirty="0">
                <a:latin typeface="Arial" charset="0"/>
                <a:cs typeface="Arial" charset="0"/>
              </a:rPr>
              <a:t>near each spa.</a:t>
            </a: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9713" y="312738"/>
            <a:ext cx="24225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759" y="3760066"/>
            <a:ext cx="2549525" cy="2581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4823" name="TextBox 6"/>
          <p:cNvSpPr txBox="1">
            <a:spLocks noChangeArrowheads="1"/>
          </p:cNvSpPr>
          <p:nvPr/>
        </p:nvSpPr>
        <p:spPr bwMode="auto">
          <a:xfrm>
            <a:off x="6477000" y="2254770"/>
            <a:ext cx="27876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b="1" dirty="0">
                <a:latin typeface="Times New Roman" panose="02020603050405020304" pitchFamily="18" charset="0"/>
              </a:rPr>
              <a:t>    CONSIDER A</a:t>
            </a:r>
          </a:p>
          <a:p>
            <a:pPr>
              <a:lnSpc>
                <a:spcPct val="100000"/>
              </a:lnSpc>
              <a:spcBef>
                <a:spcPct val="0"/>
              </a:spcBef>
              <a:buFontTx/>
              <a:buNone/>
            </a:pPr>
            <a:r>
              <a:rPr lang="en-US" altLang="en-US" sz="2400" b="1" dirty="0">
                <a:latin typeface="Times New Roman" panose="02020603050405020304" pitchFamily="18" charset="0"/>
              </a:rPr>
              <a:t>  SKIMMER LID</a:t>
            </a:r>
          </a:p>
          <a:p>
            <a:pPr>
              <a:lnSpc>
                <a:spcPct val="100000"/>
              </a:lnSpc>
              <a:spcBef>
                <a:spcPct val="0"/>
              </a:spcBef>
              <a:buFontTx/>
              <a:buNone/>
            </a:pPr>
            <a:r>
              <a:rPr lang="en-US" altLang="en-US" sz="2400" b="1" dirty="0">
                <a:latin typeface="Times New Roman" panose="02020603050405020304" pitchFamily="18" charset="0"/>
              </a:rPr>
              <a:t>THERMOMETER</a:t>
            </a:r>
          </a:p>
        </p:txBody>
      </p:sp>
      <p:sp>
        <p:nvSpPr>
          <p:cNvPr id="34824" name="Left Arrow 11"/>
          <p:cNvSpPr>
            <a:spLocks noChangeArrowheads="1"/>
          </p:cNvSpPr>
          <p:nvPr/>
        </p:nvSpPr>
        <p:spPr bwMode="auto">
          <a:xfrm>
            <a:off x="5930106" y="2285286"/>
            <a:ext cx="874713" cy="331787"/>
          </a:xfrm>
          <a:prstGeom prst="leftArrow">
            <a:avLst>
              <a:gd name="adj1" fmla="val 50000"/>
              <a:gd name="adj2" fmla="val 49859"/>
            </a:avLst>
          </a:prstGeom>
          <a:solidFill>
            <a:srgbClr val="FF0000"/>
          </a:solidFill>
          <a:ln w="9525" algn="ctr">
            <a:solidFill>
              <a:srgbClr val="CC0000"/>
            </a:solidFill>
            <a:round/>
            <a:headEnd/>
            <a:tailEnd/>
          </a:ln>
        </p:spPr>
        <p:txBody>
          <a:bodyPr wrap="none"/>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495550" y="200025"/>
            <a:ext cx="3524250" cy="536575"/>
          </a:xfrm>
          <a:solidFill>
            <a:schemeClr val="tx2">
              <a:lumMod val="25000"/>
            </a:schemeClr>
          </a:solidFill>
          <a:ln w="57150">
            <a:solidFill>
              <a:schemeClr val="tx1"/>
            </a:solidFill>
          </a:ln>
        </p:spPr>
        <p:txBody>
          <a:bodyPr>
            <a:noAutofit/>
          </a:bodyPr>
          <a:lstStyle/>
          <a:p>
            <a:pPr eaLnBrk="1" fontAlgn="auto" hangingPunct="1">
              <a:spcAft>
                <a:spcPts val="0"/>
              </a:spcAft>
              <a:defRPr/>
            </a:pPr>
            <a:r>
              <a:rPr lang="en-US" sz="3600" dirty="0">
                <a:solidFill>
                  <a:srgbClr val="FFFF00"/>
                </a:solidFill>
              </a:rPr>
              <a:t>  </a:t>
            </a:r>
            <a:r>
              <a:rPr lang="en-US" sz="3600" dirty="0"/>
              <a:t>LIGHTING</a:t>
            </a:r>
          </a:p>
        </p:txBody>
      </p:sp>
      <p:graphicFrame>
        <p:nvGraphicFramePr>
          <p:cNvPr id="31747" name="Object 3"/>
          <p:cNvGraphicFramePr>
            <a:graphicFrameLocks noGrp="1" noChangeAspect="1"/>
          </p:cNvGraphicFramePr>
          <p:nvPr>
            <p:ph sz="quarter" idx="1"/>
          </p:nvPr>
        </p:nvGraphicFramePr>
        <p:xfrm>
          <a:off x="6770688" y="931863"/>
          <a:ext cx="1981200" cy="1981200"/>
        </p:xfrm>
        <a:graphic>
          <a:graphicData uri="http://schemas.openxmlformats.org/presentationml/2006/ole">
            <mc:AlternateContent xmlns:mc="http://schemas.openxmlformats.org/markup-compatibility/2006">
              <mc:Choice xmlns:v="urn:schemas-microsoft-com:vml" Requires="v">
                <p:oleObj spid="_x0000_s6284" name="Photo Editor Photo" r:id="rId3" imgW="2266667" imgH="2266667" progId="MSPhotoEd.3">
                  <p:embed/>
                </p:oleObj>
              </mc:Choice>
              <mc:Fallback>
                <p:oleObj name="Photo Editor Photo" r:id="rId3" imgW="2266667" imgH="2266667"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88" y="931863"/>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13" name="Rectangle 5"/>
          <p:cNvSpPr>
            <a:spLocks noGrp="1" noChangeArrowheads="1"/>
          </p:cNvSpPr>
          <p:nvPr>
            <p:ph type="body" sz="half" idx="3"/>
          </p:nvPr>
        </p:nvSpPr>
        <p:spPr>
          <a:xfrm>
            <a:off x="228600" y="3048000"/>
            <a:ext cx="8664575" cy="3657600"/>
          </a:xfrm>
        </p:spPr>
        <p:txBody>
          <a:bodyPr>
            <a:normAutofit fontScale="62500" lnSpcReduction="20000"/>
          </a:bodyPr>
          <a:lstStyle/>
          <a:p>
            <a:pPr eaLnBrk="1" fontAlgn="auto" hangingPunct="1">
              <a:spcAft>
                <a:spcPts val="0"/>
              </a:spcAft>
              <a:buFont typeface="Arial"/>
              <a:buChar char="•"/>
              <a:defRPr/>
            </a:pPr>
            <a:endParaRPr lang="en-US" sz="2800" i="1" dirty="0">
              <a:solidFill>
                <a:srgbClr val="333333"/>
              </a:solidFill>
              <a:latin typeface="Arial" charset="0"/>
              <a:cs typeface="Times New Roman" pitchFamily="18" charset="0"/>
            </a:endParaRPr>
          </a:p>
          <a:p>
            <a:pPr eaLnBrk="1" fontAlgn="auto" hangingPunct="1">
              <a:spcAft>
                <a:spcPts val="0"/>
              </a:spcAft>
              <a:buFont typeface="Wingdings" panose="05000000000000000000" pitchFamily="2" charset="2"/>
              <a:buNone/>
              <a:defRPr/>
            </a:pPr>
            <a:r>
              <a:rPr lang="en-US" sz="2800" i="1" dirty="0">
                <a:solidFill>
                  <a:srgbClr val="333333"/>
                </a:solidFill>
                <a:latin typeface="Arial" charset="0"/>
                <a:cs typeface="Times New Roman" pitchFamily="18" charset="0"/>
              </a:rPr>
              <a:t>   </a:t>
            </a:r>
          </a:p>
          <a:p>
            <a:pPr eaLnBrk="1" fontAlgn="auto" hangingPunct="1">
              <a:spcAft>
                <a:spcPts val="0"/>
              </a:spcAft>
              <a:buFont typeface="Wingdings" panose="05000000000000000000" pitchFamily="2" charset="2"/>
              <a:buNone/>
              <a:defRPr/>
            </a:pPr>
            <a:endParaRPr lang="en-US" sz="2800" i="1" dirty="0">
              <a:solidFill>
                <a:srgbClr val="333333"/>
              </a:solidFill>
              <a:latin typeface="Arial" charset="0"/>
              <a:cs typeface="Times New Roman" pitchFamily="18" charset="0"/>
            </a:endParaRPr>
          </a:p>
          <a:p>
            <a:pPr eaLnBrk="1" fontAlgn="auto" hangingPunct="1">
              <a:spcAft>
                <a:spcPts val="0"/>
              </a:spcAft>
              <a:buFont typeface="Wingdings" panose="05000000000000000000" pitchFamily="2" charset="2"/>
              <a:buNone/>
              <a:defRPr/>
            </a:pPr>
            <a:r>
              <a:rPr lang="en-US" sz="2800" b="1" dirty="0">
                <a:solidFill>
                  <a:srgbClr val="FFFF00"/>
                </a:solidFill>
                <a:latin typeface="Arial" charset="0"/>
                <a:cs typeface="Times New Roman" pitchFamily="18" charset="0"/>
              </a:rPr>
              <a:t>    </a:t>
            </a:r>
          </a:p>
          <a:p>
            <a:pPr eaLnBrk="1" fontAlgn="auto" hangingPunct="1">
              <a:spcAft>
                <a:spcPts val="0"/>
              </a:spcAft>
              <a:buFont typeface="Wingdings" panose="05000000000000000000" pitchFamily="2" charset="2"/>
              <a:buNone/>
              <a:defRPr/>
            </a:pPr>
            <a:r>
              <a:rPr lang="en-US" sz="3600" b="1" dirty="0">
                <a:solidFill>
                  <a:schemeClr val="accent4">
                    <a:lumMod val="50000"/>
                  </a:schemeClr>
                </a:solidFill>
                <a:latin typeface="Arial" charset="0"/>
                <a:cs typeface="Times New Roman" pitchFamily="18" charset="0"/>
              </a:rPr>
              <a:t>Required if operated during low illumination: </a:t>
            </a:r>
            <a:r>
              <a:rPr lang="en-US" sz="3600" b="1" u="sng" dirty="0">
                <a:solidFill>
                  <a:schemeClr val="accent4">
                    <a:lumMod val="50000"/>
                  </a:schemeClr>
                </a:solidFill>
                <a:latin typeface="Arial" charset="0"/>
                <a:cs typeface="Times New Roman" pitchFamily="18" charset="0"/>
              </a:rPr>
              <a:t>underwater</a:t>
            </a:r>
            <a:r>
              <a:rPr lang="en-US" sz="3600" b="1" dirty="0">
                <a:solidFill>
                  <a:schemeClr val="accent4">
                    <a:lumMod val="50000"/>
                  </a:schemeClr>
                </a:solidFill>
                <a:latin typeface="Arial" charset="0"/>
                <a:cs typeface="Times New Roman" pitchFamily="18" charset="0"/>
              </a:rPr>
              <a:t> (0.5 watts per ft</a:t>
            </a:r>
            <a:r>
              <a:rPr lang="en-US" sz="3600" b="1" baseline="30000" dirty="0">
                <a:solidFill>
                  <a:schemeClr val="accent4">
                    <a:lumMod val="50000"/>
                  </a:schemeClr>
                </a:solidFill>
                <a:latin typeface="Arial" charset="0"/>
                <a:cs typeface="Times New Roman" pitchFamily="18" charset="0"/>
              </a:rPr>
              <a:t>2</a:t>
            </a:r>
            <a:r>
              <a:rPr lang="en-US" sz="3600" b="1" dirty="0">
                <a:solidFill>
                  <a:schemeClr val="accent4">
                    <a:lumMod val="50000"/>
                  </a:schemeClr>
                </a:solidFill>
                <a:latin typeface="Arial" charset="0"/>
                <a:cs typeface="Times New Roman" pitchFamily="18" charset="0"/>
              </a:rPr>
              <a:t> water surface); </a:t>
            </a:r>
            <a:r>
              <a:rPr lang="en-US" sz="3600" b="1" u="sng" dirty="0">
                <a:solidFill>
                  <a:schemeClr val="accent4">
                    <a:lumMod val="50000"/>
                  </a:schemeClr>
                </a:solidFill>
                <a:latin typeface="Arial" charset="0"/>
                <a:cs typeface="Times New Roman" pitchFamily="18" charset="0"/>
              </a:rPr>
              <a:t>overhead</a:t>
            </a:r>
            <a:r>
              <a:rPr lang="en-US" sz="3600" b="1" dirty="0">
                <a:solidFill>
                  <a:schemeClr val="accent4">
                    <a:lumMod val="50000"/>
                  </a:schemeClr>
                </a:solidFill>
                <a:latin typeface="Arial" charset="0"/>
                <a:cs typeface="Times New Roman" pitchFamily="18" charset="0"/>
              </a:rPr>
              <a:t> (0.5 foot candles per deck surface)    with no bottom glare.   Also, GFI required.</a:t>
            </a:r>
          </a:p>
          <a:p>
            <a:pPr eaLnBrk="1" fontAlgn="auto" hangingPunct="1">
              <a:spcAft>
                <a:spcPts val="0"/>
              </a:spcAft>
              <a:buFont typeface="Wingdings" panose="05000000000000000000" pitchFamily="2" charset="2"/>
              <a:buNone/>
              <a:defRPr/>
            </a:pPr>
            <a:r>
              <a:rPr lang="en-US" sz="2600" b="1" dirty="0">
                <a:solidFill>
                  <a:schemeClr val="accent4">
                    <a:lumMod val="50000"/>
                  </a:schemeClr>
                </a:solidFill>
                <a:cs typeface="Times New Roman" pitchFamily="18" charset="0"/>
              </a:rPr>
              <a:t> </a:t>
            </a:r>
          </a:p>
          <a:p>
            <a:pPr eaLnBrk="1" fontAlgn="auto" hangingPunct="1">
              <a:spcAft>
                <a:spcPts val="0"/>
              </a:spcAft>
              <a:buFont typeface="Wingdings" panose="05000000000000000000" pitchFamily="2" charset="2"/>
              <a:buNone/>
              <a:defRPr/>
            </a:pPr>
            <a:r>
              <a:rPr lang="en-US" sz="2500" b="1" dirty="0">
                <a:solidFill>
                  <a:schemeClr val="accent4">
                    <a:lumMod val="50000"/>
                  </a:schemeClr>
                </a:solidFill>
                <a:cs typeface="Times New Roman" pitchFamily="18" charset="0"/>
              </a:rPr>
              <a:t>  </a:t>
            </a:r>
            <a:r>
              <a:rPr lang="en-US" sz="4400" b="1" dirty="0">
                <a:solidFill>
                  <a:schemeClr val="accent4">
                    <a:lumMod val="50000"/>
                  </a:schemeClr>
                </a:solidFill>
                <a:cs typeface="Times New Roman" pitchFamily="18" charset="0"/>
              </a:rPr>
              <a:t>(</a:t>
            </a:r>
            <a:r>
              <a:rPr lang="en-US" sz="2900" b="1" dirty="0">
                <a:solidFill>
                  <a:schemeClr val="accent4">
                    <a:lumMod val="50000"/>
                  </a:schemeClr>
                </a:solidFill>
                <a:cs typeface="Times New Roman" pitchFamily="18" charset="0"/>
              </a:rPr>
              <a:t>quick tip</a:t>
            </a:r>
            <a:r>
              <a:rPr lang="en-US" sz="4400" b="1" dirty="0">
                <a:solidFill>
                  <a:schemeClr val="accent4">
                    <a:lumMod val="50000"/>
                  </a:schemeClr>
                </a:solidFill>
                <a:cs typeface="Times New Roman" pitchFamily="18" charset="0"/>
              </a:rPr>
              <a:t>: </a:t>
            </a:r>
            <a:r>
              <a:rPr lang="en-US" sz="2900" b="1" dirty="0">
                <a:solidFill>
                  <a:schemeClr val="accent4">
                    <a:lumMod val="50000"/>
                  </a:schemeClr>
                </a:solidFill>
                <a:cs typeface="Times New Roman" pitchFamily="18" charset="0"/>
              </a:rPr>
              <a:t>if the light is floating in the</a:t>
            </a:r>
            <a:r>
              <a:rPr lang="en-US" sz="4400" b="1" dirty="0">
                <a:solidFill>
                  <a:schemeClr val="accent4">
                    <a:lumMod val="50000"/>
                  </a:schemeClr>
                </a:solidFill>
                <a:cs typeface="Times New Roman" pitchFamily="18" charset="0"/>
              </a:rPr>
              <a:t> </a:t>
            </a:r>
            <a:r>
              <a:rPr lang="en-US" sz="2900" b="1" dirty="0">
                <a:solidFill>
                  <a:schemeClr val="accent4">
                    <a:lumMod val="50000"/>
                  </a:schemeClr>
                </a:solidFill>
                <a:cs typeface="Times New Roman" pitchFamily="18" charset="0"/>
              </a:rPr>
              <a:t>pool </a:t>
            </a:r>
            <a:r>
              <a:rPr lang="en-US" sz="4400" b="1" dirty="0">
                <a:solidFill>
                  <a:schemeClr val="accent4">
                    <a:lumMod val="50000"/>
                  </a:schemeClr>
                </a:solidFill>
                <a:cs typeface="Times New Roman" pitchFamily="18" charset="0"/>
              </a:rPr>
              <a:t>- close the pool!)</a:t>
            </a:r>
            <a:endParaRPr lang="en-US" sz="4600" b="1" dirty="0">
              <a:solidFill>
                <a:schemeClr val="accent4">
                  <a:lumMod val="50000"/>
                </a:schemeClr>
              </a:solidFill>
              <a:cs typeface="Times New Roman" pitchFamily="18" charset="0"/>
            </a:endParaRPr>
          </a:p>
          <a:p>
            <a:pPr eaLnBrk="1" fontAlgn="auto" hangingPunct="1">
              <a:spcAft>
                <a:spcPts val="0"/>
              </a:spcAft>
              <a:buFont typeface="Wingdings" panose="05000000000000000000" pitchFamily="2" charset="2"/>
              <a:buNone/>
              <a:defRPr/>
            </a:pPr>
            <a:r>
              <a:rPr lang="en-US" sz="3400" dirty="0">
                <a:solidFill>
                  <a:schemeClr val="accent4">
                    <a:lumMod val="50000"/>
                  </a:schemeClr>
                </a:solidFill>
              </a:rPr>
              <a:t> </a:t>
            </a:r>
          </a:p>
        </p:txBody>
      </p:sp>
      <p:pic>
        <p:nvPicPr>
          <p:cNvPr id="25605" name="Picture 1"/>
          <p:cNvPicPr>
            <a:picLocks noChangeAspect="1"/>
          </p:cNvPicPr>
          <p:nvPr/>
        </p:nvPicPr>
        <p:blipFill>
          <a:blip r:embed="rId5">
            <a:extLst>
              <a:ext uri="{28A0092B-C50C-407E-A947-70E740481C1C}">
                <a14:useLocalDpi xmlns:a14="http://schemas.microsoft.com/office/drawing/2010/main" val="0"/>
              </a:ext>
            </a:extLst>
          </a:blip>
          <a:srcRect l="17857" b="1538"/>
          <a:stretch>
            <a:fillRect/>
          </a:stretch>
        </p:blipFill>
        <p:spPr bwMode="auto">
          <a:xfrm>
            <a:off x="560389" y="735922"/>
            <a:ext cx="6069011" cy="3561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p:cNvSpPr/>
          <p:nvPr/>
        </p:nvSpPr>
        <p:spPr bwMode="auto">
          <a:xfrm rot="20187908">
            <a:off x="3206750" y="1619250"/>
            <a:ext cx="3170238" cy="688975"/>
          </a:xfrm>
          <a:prstGeom prst="leftArrow">
            <a:avLst/>
          </a:prstGeom>
          <a:solidFill>
            <a:srgbClr val="FF0000"/>
          </a:solidFill>
          <a:ln w="57150" cap="flat" cmpd="sng" algn="ctr">
            <a:solidFill>
              <a:schemeClr val="bg2">
                <a:lumMod val="75000"/>
              </a:schemeClr>
            </a:solidFill>
            <a:prstDash val="solid"/>
            <a:round/>
            <a:headEnd type="none" w="med" len="med"/>
            <a:tailEnd type="none" w="med" len="med"/>
          </a:ln>
          <a:effectLst/>
        </p:spPr>
        <p:txBody>
          <a:bodyPr wrap="none"/>
          <a:lstStyle/>
          <a:p>
            <a:pPr eaLnBrk="1" hangingPunct="1">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tretch/>
        </p:blipFill>
        <p:spPr>
          <a:xfrm>
            <a:off x="914400" y="228600"/>
            <a:ext cx="5918680" cy="6315904"/>
          </a:xfrm>
        </p:spPr>
      </p:pic>
    </p:spTree>
    <p:extLst>
      <p:ext uri="{BB962C8B-B14F-4D97-AF65-F5344CB8AC3E}">
        <p14:creationId xmlns:p14="http://schemas.microsoft.com/office/powerpoint/2010/main" val="2583404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166688"/>
            <a:ext cx="7772400" cy="838200"/>
          </a:xfrm>
          <a:solidFill>
            <a:schemeClr val="tx2">
              <a:lumMod val="25000"/>
            </a:schemeClr>
          </a:solidFill>
          <a:ln w="57150">
            <a:solidFill>
              <a:schemeClr val="tx1"/>
            </a:solidFill>
          </a:ln>
        </p:spPr>
        <p:txBody>
          <a:bodyPr/>
          <a:lstStyle/>
          <a:p>
            <a:pPr eaLnBrk="1" fontAlgn="auto" hangingPunct="1">
              <a:spcAft>
                <a:spcPts val="0"/>
              </a:spcAft>
              <a:defRPr/>
            </a:pPr>
            <a:r>
              <a:rPr lang="en-US" sz="3600" dirty="0">
                <a:solidFill>
                  <a:schemeClr val="accent2"/>
                </a:solidFill>
              </a:rPr>
              <a:t>Signage </a:t>
            </a:r>
          </a:p>
        </p:txBody>
      </p:sp>
      <p:sp>
        <p:nvSpPr>
          <p:cNvPr id="59397" name="Rectangle 5"/>
          <p:cNvSpPr>
            <a:spLocks noGrp="1" noChangeArrowheads="1"/>
          </p:cNvSpPr>
          <p:nvPr>
            <p:ph type="body" sz="half" idx="3"/>
          </p:nvPr>
        </p:nvSpPr>
        <p:spPr>
          <a:xfrm>
            <a:off x="533400" y="990600"/>
            <a:ext cx="7924800" cy="4114800"/>
          </a:xfrm>
        </p:spPr>
        <p:txBody>
          <a:bodyPr>
            <a:normAutofit fontScale="92500" lnSpcReduction="10000"/>
          </a:bodyPr>
          <a:lstStyle/>
          <a:p>
            <a:pPr eaLnBrk="1" fontAlgn="auto" hangingPunct="1">
              <a:spcAft>
                <a:spcPts val="0"/>
              </a:spcAft>
              <a:buFont typeface="Arial"/>
              <a:buChar char="•"/>
              <a:defRPr/>
            </a:pPr>
            <a:r>
              <a:rPr lang="en-US" sz="3000" b="1" dirty="0"/>
              <a:t>The following signs are </a:t>
            </a:r>
            <a:r>
              <a:rPr lang="en-US" sz="3000" b="1" dirty="0">
                <a:solidFill>
                  <a:schemeClr val="accent2"/>
                </a:solidFill>
              </a:rPr>
              <a:t>required</a:t>
            </a:r>
            <a:r>
              <a:rPr lang="en-US" sz="3000" b="1" dirty="0"/>
              <a:t> at all pools and spas without a lifeguard</a:t>
            </a:r>
          </a:p>
          <a:p>
            <a:pPr eaLnBrk="1" fontAlgn="auto" hangingPunct="1">
              <a:spcAft>
                <a:spcPts val="0"/>
              </a:spcAft>
              <a:buFont typeface="Arial"/>
              <a:buChar char="•"/>
              <a:defRPr/>
            </a:pPr>
            <a:r>
              <a:rPr lang="en-US" sz="3000" b="1" dirty="0"/>
              <a:t>The following signs are to be mounted </a:t>
            </a:r>
            <a:r>
              <a:rPr lang="en-US" sz="3000" b="1" dirty="0">
                <a:solidFill>
                  <a:schemeClr val="accent2"/>
                </a:solidFill>
              </a:rPr>
              <a:t>visibly</a:t>
            </a:r>
            <a:r>
              <a:rPr lang="en-US" sz="3000" b="1" dirty="0"/>
              <a:t> and </a:t>
            </a:r>
            <a:r>
              <a:rPr lang="en-US" sz="3300" b="1" i="1" u="sng" dirty="0">
                <a:solidFill>
                  <a:schemeClr val="accent2"/>
                </a:solidFill>
              </a:rPr>
              <a:t>securely </a:t>
            </a:r>
            <a:r>
              <a:rPr lang="en-US" sz="4200" b="1" i="1" u="sng" dirty="0">
                <a:solidFill>
                  <a:schemeClr val="accent2"/>
                </a:solidFill>
              </a:rPr>
              <a:t>inside</a:t>
            </a:r>
            <a:r>
              <a:rPr lang="en-US" sz="3300" b="1" i="1" u="sng" dirty="0">
                <a:solidFill>
                  <a:schemeClr val="accent2"/>
                </a:solidFill>
              </a:rPr>
              <a:t> the pool closure</a:t>
            </a:r>
            <a:endParaRPr lang="en-US" sz="3000" b="1" i="1" u="sng" dirty="0">
              <a:solidFill>
                <a:schemeClr val="accent2"/>
              </a:solidFill>
            </a:endParaRPr>
          </a:p>
          <a:p>
            <a:pPr eaLnBrk="1" fontAlgn="auto" hangingPunct="1">
              <a:spcAft>
                <a:spcPts val="0"/>
              </a:spcAft>
              <a:buFont typeface="Arial"/>
              <a:buChar char="•"/>
              <a:defRPr/>
            </a:pPr>
            <a:r>
              <a:rPr lang="en-US" sz="3000" b="1" dirty="0"/>
              <a:t>Additional sign for </a:t>
            </a:r>
            <a:r>
              <a:rPr lang="en-US" sz="3000" b="1" dirty="0">
                <a:solidFill>
                  <a:schemeClr val="accent2"/>
                </a:solidFill>
              </a:rPr>
              <a:t>telephone location </a:t>
            </a:r>
            <a:r>
              <a:rPr lang="en-US" sz="3000" b="1" dirty="0"/>
              <a:t>required outside for A, B &amp; C pools on the gate, door or fence if locked</a:t>
            </a:r>
            <a:r>
              <a:rPr lang="en-US" sz="2600" b="1" dirty="0"/>
              <a:t>.</a:t>
            </a:r>
          </a:p>
          <a:p>
            <a:pPr eaLnBrk="1" fontAlgn="auto" hangingPunct="1">
              <a:spcAft>
                <a:spcPts val="0"/>
              </a:spcAft>
              <a:buFont typeface="Wingdings" panose="05000000000000000000" pitchFamily="2" charset="2"/>
              <a:buNone/>
              <a:defRPr/>
            </a:pPr>
            <a:r>
              <a:rPr lang="en-US" sz="2400"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p:cNvPicPr>
          <p:nvPr/>
        </p:nvPicPr>
        <p:blipFill>
          <a:blip r:embed="rId3">
            <a:extLst>
              <a:ext uri="{28A0092B-C50C-407E-A947-70E740481C1C}">
                <a14:useLocalDpi xmlns:a14="http://schemas.microsoft.com/office/drawing/2010/main" val="0"/>
              </a:ext>
            </a:extLst>
          </a:blip>
          <a:srcRect r="-664" b="22253"/>
          <a:stretch>
            <a:fillRect/>
          </a:stretch>
        </p:blipFill>
        <p:spPr bwMode="auto">
          <a:xfrm>
            <a:off x="457200" y="0"/>
            <a:ext cx="6477000" cy="6515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l="8202" t="18588" r="6989" b="9123"/>
          <a:stretch>
            <a:fillRect/>
          </a:stretch>
        </p:blipFill>
        <p:spPr bwMode="auto">
          <a:xfrm>
            <a:off x="4572000" y="1143000"/>
            <a:ext cx="4419600" cy="2436724"/>
          </a:xfrm>
          <a:effectLst>
            <a:softEdge rad="112500"/>
          </a:effectLst>
        </p:spPr>
      </p:pic>
      <p:sp>
        <p:nvSpPr>
          <p:cNvPr id="47109" name="Rectangle 5"/>
          <p:cNvSpPr>
            <a:spLocks noGrp="1" noChangeArrowheads="1"/>
          </p:cNvSpPr>
          <p:nvPr>
            <p:ph type="body" sz="half" idx="3"/>
          </p:nvPr>
        </p:nvSpPr>
        <p:spPr>
          <a:xfrm>
            <a:off x="247650" y="1965325"/>
            <a:ext cx="6477000" cy="4419600"/>
          </a:xfrm>
        </p:spPr>
        <p:txBody>
          <a:bodyPr>
            <a:normAutofit fontScale="85000" lnSpcReduction="20000"/>
          </a:bodyPr>
          <a:lstStyle/>
          <a:p>
            <a:pPr eaLnBrk="1" fontAlgn="auto" hangingPunct="1">
              <a:spcAft>
                <a:spcPts val="0"/>
              </a:spcAft>
              <a:buFont typeface="Arial"/>
              <a:buChar char="•"/>
              <a:defRPr/>
            </a:pPr>
            <a:r>
              <a:rPr lang="en-US" sz="2600" b="1" u="sng" dirty="0">
                <a:solidFill>
                  <a:schemeClr val="tx1"/>
                </a:solidFill>
                <a:latin typeface="Arial" charset="0"/>
                <a:cs typeface="Arial" charset="0"/>
              </a:rPr>
              <a:t>Depth Markings</a:t>
            </a:r>
            <a:r>
              <a:rPr lang="en-US" sz="2600" dirty="0">
                <a:solidFill>
                  <a:schemeClr val="tx1"/>
                </a:solidFill>
                <a:latin typeface="Arial" charset="0"/>
                <a:cs typeface="Arial" charset="0"/>
              </a:rPr>
              <a:t>:  </a:t>
            </a:r>
            <a:r>
              <a:rPr lang="en-US" dirty="0">
                <a:solidFill>
                  <a:schemeClr val="tx1"/>
                </a:solidFill>
                <a:latin typeface="Arial" charset="0"/>
                <a:cs typeface="Arial" charset="0"/>
              </a:rPr>
              <a:t>                                            </a:t>
            </a:r>
          </a:p>
          <a:p>
            <a:pPr eaLnBrk="1" fontAlgn="auto" hangingPunct="1">
              <a:spcAft>
                <a:spcPts val="0"/>
              </a:spcAft>
              <a:buFont typeface="Arial"/>
              <a:buChar char="•"/>
              <a:defRPr/>
            </a:pPr>
            <a:r>
              <a:rPr lang="en-US" sz="2300" b="1" dirty="0">
                <a:solidFill>
                  <a:schemeClr val="tx1"/>
                </a:solidFill>
                <a:latin typeface="Arial" charset="0"/>
                <a:cs typeface="Arial" charset="0"/>
              </a:rPr>
              <a:t> 4” PERMANENT LETTERS</a:t>
            </a:r>
            <a:endParaRPr lang="en-US" sz="2300" b="1" dirty="0">
              <a:solidFill>
                <a:schemeClr val="tx1"/>
              </a:solidFill>
              <a:cs typeface="Times New Roman" pitchFamily="18" charset="0"/>
            </a:endParaRPr>
          </a:p>
          <a:p>
            <a:pPr eaLnBrk="1" fontAlgn="auto" hangingPunct="1">
              <a:spcAft>
                <a:spcPts val="0"/>
              </a:spcAft>
              <a:buFont typeface="Arial"/>
              <a:buChar char="•"/>
              <a:defRPr/>
            </a:pPr>
            <a:r>
              <a:rPr lang="en-US" sz="2300" b="1" dirty="0">
                <a:solidFill>
                  <a:schemeClr val="tx1"/>
                </a:solidFill>
                <a:latin typeface="Arial" charset="0"/>
                <a:cs typeface="Arial" charset="0"/>
              </a:rPr>
              <a:t> SLIP-RESISTANT</a:t>
            </a:r>
          </a:p>
          <a:p>
            <a:pPr eaLnBrk="1" fontAlgn="auto" hangingPunct="1">
              <a:spcAft>
                <a:spcPts val="0"/>
              </a:spcAft>
              <a:buFont typeface="Arial"/>
              <a:buChar char="•"/>
              <a:defRPr/>
            </a:pPr>
            <a:r>
              <a:rPr lang="en-US" sz="2300" b="1" dirty="0">
                <a:solidFill>
                  <a:schemeClr val="tx1"/>
                </a:solidFill>
                <a:latin typeface="Arial" charset="0"/>
                <a:cs typeface="Arial" charset="0"/>
              </a:rPr>
              <a:t> CONTRASTING COLOR</a:t>
            </a:r>
          </a:p>
          <a:p>
            <a:pPr eaLnBrk="1" fontAlgn="auto" hangingPunct="1">
              <a:spcAft>
                <a:spcPts val="0"/>
              </a:spcAft>
              <a:buFont typeface="Arial"/>
              <a:buChar char="•"/>
              <a:defRPr/>
            </a:pPr>
            <a:r>
              <a:rPr lang="en-US" sz="2300" b="1" dirty="0">
                <a:solidFill>
                  <a:schemeClr val="tx1"/>
                </a:solidFill>
                <a:latin typeface="Arial" charset="0"/>
                <a:cs typeface="Arial" charset="0"/>
              </a:rPr>
              <a:t> IN FEET </a:t>
            </a:r>
            <a:r>
              <a:rPr lang="en-US" sz="2300" b="1" dirty="0">
                <a:solidFill>
                  <a:schemeClr val="tx1"/>
                </a:solidFill>
                <a:cs typeface="Times New Roman" pitchFamily="18" charset="0"/>
              </a:rPr>
              <a:t> </a:t>
            </a:r>
            <a:r>
              <a:rPr lang="en-US" sz="2300" b="1" dirty="0">
                <a:solidFill>
                  <a:schemeClr val="tx1"/>
                </a:solidFill>
                <a:latin typeface="Agency FB" pitchFamily="34" charset="0"/>
                <a:cs typeface="Times New Roman" pitchFamily="18" charset="0"/>
              </a:rPr>
              <a:t>ON </a:t>
            </a:r>
            <a:r>
              <a:rPr lang="en-US" sz="2300" b="1" u="sng" dirty="0">
                <a:solidFill>
                  <a:schemeClr val="tx1"/>
                </a:solidFill>
                <a:latin typeface="Agency FB" pitchFamily="34" charset="0"/>
                <a:cs typeface="Times New Roman" pitchFamily="18" charset="0"/>
              </a:rPr>
              <a:t>DECK</a:t>
            </a:r>
            <a:endParaRPr lang="en-US" sz="2300" b="1" dirty="0">
              <a:solidFill>
                <a:schemeClr val="tx1"/>
              </a:solidFill>
              <a:cs typeface="Times New Roman" pitchFamily="18" charset="0"/>
            </a:endParaRPr>
          </a:p>
          <a:p>
            <a:pPr algn="just" eaLnBrk="1" fontAlgn="auto" hangingPunct="1">
              <a:spcAft>
                <a:spcPts val="0"/>
              </a:spcAft>
              <a:buFont typeface="Arial"/>
              <a:buChar char="•"/>
              <a:defRPr/>
            </a:pPr>
            <a:r>
              <a:rPr lang="en-US" sz="1800" b="1" dirty="0">
                <a:solidFill>
                  <a:schemeClr val="tx1"/>
                </a:solidFill>
                <a:latin typeface="Arial" pitchFamily="34" charset="0"/>
                <a:cs typeface="Arial" pitchFamily="34" charset="0"/>
              </a:rPr>
              <a:t> </a:t>
            </a:r>
            <a:r>
              <a:rPr lang="en-US" sz="2300" b="1" dirty="0">
                <a:solidFill>
                  <a:schemeClr val="tx1"/>
                </a:solidFill>
                <a:latin typeface="Arial" pitchFamily="34" charset="0"/>
                <a:cs typeface="Arial" pitchFamily="34" charset="0"/>
              </a:rPr>
              <a:t>DEPTHS ARE MEASURED 3’ OUT FROM  WALL</a:t>
            </a:r>
          </a:p>
          <a:p>
            <a:pPr algn="just" eaLnBrk="1" fontAlgn="auto" hangingPunct="1">
              <a:spcAft>
                <a:spcPts val="0"/>
              </a:spcAft>
              <a:buFont typeface="Arial"/>
              <a:buChar char="•"/>
              <a:defRPr/>
            </a:pPr>
            <a:r>
              <a:rPr lang="en-US" sz="2300" b="1" dirty="0">
                <a:solidFill>
                  <a:schemeClr val="tx1"/>
                </a:solidFill>
                <a:latin typeface="Arial" pitchFamily="34" charset="0"/>
                <a:cs typeface="Arial" pitchFamily="34" charset="0"/>
              </a:rPr>
              <a:t>PLACED EVERY 25‘ OR LESS APART, FOR EVERY         </a:t>
            </a:r>
          </a:p>
          <a:p>
            <a:pPr algn="just" eaLnBrk="1" fontAlgn="auto" hangingPunct="1">
              <a:spcAft>
                <a:spcPts val="0"/>
              </a:spcAft>
              <a:buFont typeface="Arial"/>
              <a:buChar char="•"/>
              <a:defRPr/>
            </a:pPr>
            <a:r>
              <a:rPr lang="en-US" sz="2300" b="1" dirty="0">
                <a:solidFill>
                  <a:schemeClr val="tx1"/>
                </a:solidFill>
                <a:latin typeface="Arial" pitchFamily="34" charset="0"/>
                <a:cs typeface="Arial" pitchFamily="34" charset="0"/>
              </a:rPr>
              <a:t> 2’ CHANGE OF DEPTH, AND ALSO AT 5’ DEPTH</a:t>
            </a:r>
          </a:p>
          <a:p>
            <a:pPr algn="just" eaLnBrk="1" fontAlgn="auto" hangingPunct="1">
              <a:spcAft>
                <a:spcPts val="0"/>
              </a:spcAft>
              <a:buFont typeface="Arial"/>
              <a:buChar char="•"/>
              <a:defRPr/>
            </a:pPr>
            <a:r>
              <a:rPr lang="en-US" sz="2300" b="1" dirty="0">
                <a:solidFill>
                  <a:schemeClr val="tx1"/>
                </a:solidFill>
                <a:latin typeface="Arial" pitchFamily="34" charset="0"/>
                <a:cs typeface="Arial" pitchFamily="34" charset="0"/>
              </a:rPr>
              <a:t> WITHIN 24” FROM AND FACING WATER EDGE</a:t>
            </a:r>
          </a:p>
          <a:p>
            <a:pPr algn="just" eaLnBrk="1" fontAlgn="auto" hangingPunct="1">
              <a:spcAft>
                <a:spcPts val="0"/>
              </a:spcAft>
              <a:buFont typeface="Arial"/>
              <a:buChar char="•"/>
              <a:defRPr/>
            </a:pPr>
            <a:r>
              <a:rPr lang="en-US" sz="2300" b="1" dirty="0">
                <a:solidFill>
                  <a:schemeClr val="tx1"/>
                </a:solidFill>
                <a:latin typeface="Arial" pitchFamily="34" charset="0"/>
                <a:cs typeface="Arial" pitchFamily="34" charset="0"/>
              </a:rPr>
              <a:t>AND 50% OF LETTERS ABOVE WATER LEVEL</a:t>
            </a:r>
          </a:p>
          <a:p>
            <a:pPr algn="just" eaLnBrk="1" fontAlgn="auto" hangingPunct="1">
              <a:spcAft>
                <a:spcPts val="0"/>
              </a:spcAft>
              <a:buFont typeface="Arial"/>
              <a:buChar char="•"/>
              <a:defRPr/>
            </a:pPr>
            <a:r>
              <a:rPr lang="en-US" sz="2300" b="1" dirty="0">
                <a:solidFill>
                  <a:schemeClr val="tx1"/>
                </a:solidFill>
                <a:latin typeface="Arial" pitchFamily="34" charset="0"/>
                <a:cs typeface="Arial" pitchFamily="34" charset="0"/>
              </a:rPr>
              <a:t>MINIMUM OF 2 DEPTH MARKERS PER SPA </a:t>
            </a:r>
          </a:p>
        </p:txBody>
      </p:sp>
      <p:sp>
        <p:nvSpPr>
          <p:cNvPr id="3" name="Title 2">
            <a:extLst>
              <a:ext uri="{FF2B5EF4-FFF2-40B4-BE49-F238E27FC236}">
                <a16:creationId xmlns:a16="http://schemas.microsoft.com/office/drawing/2014/main" id="{5FE82785-2F25-413F-A6CF-1151D7EEE879}"/>
              </a:ext>
            </a:extLst>
          </p:cNvPr>
          <p:cNvSpPr>
            <a:spLocks noGrp="1"/>
          </p:cNvSpPr>
          <p:nvPr>
            <p:ph type="title"/>
          </p:nvPr>
        </p:nvSpPr>
        <p:spPr>
          <a:xfrm>
            <a:off x="2400300" y="228600"/>
            <a:ext cx="4038600" cy="1143000"/>
          </a:xfrm>
        </p:spPr>
        <p:txBody>
          <a:bodyPr>
            <a:normAutofit fontScale="90000"/>
          </a:bodyPr>
          <a:lstStyle/>
          <a:p>
            <a:r>
              <a:rPr lang="en-US" dirty="0">
                <a:solidFill>
                  <a:schemeClr val="accent2"/>
                </a:solidFill>
              </a:rPr>
              <a:t>Depth Markings</a:t>
            </a:r>
            <a:br>
              <a:rPr lang="en-US" dirty="0">
                <a:solidFill>
                  <a:schemeClr val="accent2"/>
                </a:solidFill>
              </a:rPr>
            </a:br>
            <a:r>
              <a:rPr lang="en-US" dirty="0">
                <a:solidFill>
                  <a:schemeClr val="accent2"/>
                </a:solidFill>
              </a:rPr>
              <a:t>(All Pools and Spas)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650FAD9-611B-4949-92A9-52D96461C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66" y="1262944"/>
            <a:ext cx="8190268" cy="4242250"/>
          </a:xfrm>
          <a:prstGeom prst="rect">
            <a:avLst/>
          </a:prstGeom>
        </p:spPr>
      </p:pic>
      <p:sp>
        <p:nvSpPr>
          <p:cNvPr id="7" name="Title 6">
            <a:extLst>
              <a:ext uri="{FF2B5EF4-FFF2-40B4-BE49-F238E27FC236}">
                <a16:creationId xmlns:a16="http://schemas.microsoft.com/office/drawing/2014/main" id="{67B20339-9C55-426E-A589-A7AD87F08E87}"/>
              </a:ext>
            </a:extLst>
          </p:cNvPr>
          <p:cNvSpPr>
            <a:spLocks noGrp="1"/>
          </p:cNvSpPr>
          <p:nvPr>
            <p:ph type="title"/>
          </p:nvPr>
        </p:nvSpPr>
        <p:spPr>
          <a:xfrm>
            <a:off x="2295833" y="128411"/>
            <a:ext cx="4552334" cy="1143000"/>
          </a:xfrm>
        </p:spPr>
        <p:txBody>
          <a:bodyPr>
            <a:normAutofit fontScale="90000"/>
          </a:bodyPr>
          <a:lstStyle/>
          <a:p>
            <a:r>
              <a:rPr lang="en-US" dirty="0">
                <a:solidFill>
                  <a:schemeClr val="accent2"/>
                </a:solidFill>
              </a:rPr>
              <a:t>Bather Load Sign with</a:t>
            </a:r>
            <a:br>
              <a:rPr lang="en-US" dirty="0">
                <a:solidFill>
                  <a:schemeClr val="accent2"/>
                </a:solidFill>
              </a:rPr>
            </a:br>
            <a:r>
              <a:rPr lang="en-US" dirty="0">
                <a:solidFill>
                  <a:schemeClr val="accent2"/>
                </a:solidFill>
              </a:rPr>
              <a:t>Calculation Chart</a:t>
            </a:r>
          </a:p>
        </p:txBody>
      </p:sp>
      <p:sp>
        <p:nvSpPr>
          <p:cNvPr id="8" name="TextBox 7">
            <a:extLst>
              <a:ext uri="{FF2B5EF4-FFF2-40B4-BE49-F238E27FC236}">
                <a16:creationId xmlns:a16="http://schemas.microsoft.com/office/drawing/2014/main" id="{81AB7C77-C0C3-49E9-BF33-6FB1859F4FD8}"/>
              </a:ext>
            </a:extLst>
          </p:cNvPr>
          <p:cNvSpPr txBox="1"/>
          <p:nvPr/>
        </p:nvSpPr>
        <p:spPr>
          <a:xfrm>
            <a:off x="476866" y="5562600"/>
            <a:ext cx="8190268" cy="646331"/>
          </a:xfrm>
          <a:prstGeom prst="rect">
            <a:avLst/>
          </a:prstGeom>
          <a:noFill/>
        </p:spPr>
        <p:txBody>
          <a:bodyPr wrap="square" rtlCol="0">
            <a:spAutoFit/>
          </a:bodyPr>
          <a:lstStyle/>
          <a:p>
            <a:r>
              <a:rPr lang="en-US" dirty="0"/>
              <a:t>Pools:  Letters are minimum of 2 inches in size</a:t>
            </a:r>
          </a:p>
          <a:p>
            <a:r>
              <a:rPr lang="en-US" dirty="0"/>
              <a:t>Spas:  Letter are minimum of 1 inch in size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Content Placeholder 2"/>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105400" y="1044253"/>
            <a:ext cx="3787775" cy="1876425"/>
          </a:xfrm>
          <a:effectLst>
            <a:softEdge rad="112500"/>
          </a:effectLst>
        </p:spPr>
      </p:pic>
      <p:sp>
        <p:nvSpPr>
          <p:cNvPr id="39941" name="Rectangle 5"/>
          <p:cNvSpPr>
            <a:spLocks noGrp="1" noChangeArrowheads="1"/>
          </p:cNvSpPr>
          <p:nvPr>
            <p:ph type="body" sz="half" idx="3"/>
          </p:nvPr>
        </p:nvSpPr>
        <p:spPr>
          <a:xfrm>
            <a:off x="26988" y="2895600"/>
            <a:ext cx="9117012" cy="3657600"/>
          </a:xfrm>
        </p:spPr>
        <p:txBody>
          <a:bodyPr>
            <a:normAutofit fontScale="62500" lnSpcReduction="20000"/>
          </a:bodyPr>
          <a:lstStyle/>
          <a:p>
            <a:pPr eaLnBrk="1" fontAlgn="auto" hangingPunct="1">
              <a:lnSpc>
                <a:spcPct val="90000"/>
              </a:lnSpc>
              <a:spcAft>
                <a:spcPts val="0"/>
              </a:spcAft>
              <a:buFont typeface="Wingdings" panose="05000000000000000000" pitchFamily="2" charset="2"/>
              <a:buNone/>
              <a:defRPr/>
            </a:pPr>
            <a:r>
              <a:rPr lang="en-US" sz="2800" dirty="0">
                <a:solidFill>
                  <a:srgbClr val="333333"/>
                </a:solidFill>
                <a:latin typeface="Arial" charset="0"/>
                <a:cs typeface="Arial" charset="0"/>
              </a:rPr>
              <a:t>     </a:t>
            </a:r>
            <a:r>
              <a:rPr lang="en-US" sz="2600" u="sng" dirty="0">
                <a:latin typeface="Arial" charset="0"/>
                <a:cs typeface="Arial" charset="0"/>
              </a:rPr>
              <a:t>Pool Type</a:t>
            </a:r>
            <a:r>
              <a:rPr lang="en-US" sz="2600" dirty="0">
                <a:latin typeface="Arial" charset="0"/>
                <a:cs typeface="Arial" charset="0"/>
              </a:rPr>
              <a:t>                  </a:t>
            </a:r>
            <a:r>
              <a:rPr lang="en-US" sz="2600" u="sng" dirty="0">
                <a:latin typeface="Arial" charset="0"/>
                <a:cs typeface="Arial" charset="0"/>
              </a:rPr>
              <a:t>Fence Opening</a:t>
            </a:r>
            <a:r>
              <a:rPr lang="en-US" sz="2600" dirty="0">
                <a:latin typeface="Arial" charset="0"/>
                <a:cs typeface="Arial" charset="0"/>
              </a:rPr>
              <a:t>              </a:t>
            </a:r>
            <a:r>
              <a:rPr lang="en-US" sz="2600" u="sng" dirty="0">
                <a:latin typeface="Arial" charset="0"/>
                <a:cs typeface="Arial" charset="0"/>
              </a:rPr>
              <a:t>Height</a:t>
            </a:r>
            <a:r>
              <a:rPr lang="en-US" sz="2600" dirty="0">
                <a:latin typeface="Arial" charset="0"/>
                <a:cs typeface="Arial" charset="0"/>
              </a:rPr>
              <a:t>                       </a:t>
            </a:r>
            <a:r>
              <a:rPr lang="en-US" sz="2600" u="sng" dirty="0">
                <a:latin typeface="Arial" charset="0"/>
                <a:cs typeface="Arial" charset="0"/>
              </a:rPr>
              <a:t>Gates</a:t>
            </a:r>
            <a:r>
              <a:rPr lang="en-US" sz="2600" dirty="0">
                <a:latin typeface="Arial" charset="0"/>
                <a:cs typeface="Arial" charset="0"/>
              </a:rPr>
              <a:t> </a:t>
            </a:r>
            <a:r>
              <a:rPr lang="en-US" sz="2600" b="1" dirty="0">
                <a:solidFill>
                  <a:schemeClr val="accent5">
                    <a:lumMod val="50000"/>
                  </a:schemeClr>
                </a:solidFill>
                <a:latin typeface="Arial" charset="0"/>
                <a:cs typeface="Arial" charset="0"/>
              </a:rPr>
              <a:t>(open outward)`</a:t>
            </a:r>
            <a:endParaRPr lang="en-US" sz="2600" b="1" dirty="0">
              <a:solidFill>
                <a:schemeClr val="accent5">
                  <a:lumMod val="50000"/>
                </a:schemeClr>
              </a:solidFill>
              <a:cs typeface="Times New Roman" pitchFamily="18" charset="0"/>
            </a:endParaRPr>
          </a:p>
          <a:p>
            <a:pPr eaLnBrk="1" fontAlgn="auto" hangingPunct="1">
              <a:lnSpc>
                <a:spcPct val="90000"/>
              </a:lnSpc>
              <a:spcAft>
                <a:spcPts val="0"/>
              </a:spcAft>
              <a:buFont typeface="Arial"/>
              <a:buChar char="•"/>
              <a:defRPr/>
            </a:pPr>
            <a:r>
              <a:rPr lang="en-US" sz="2600" dirty="0">
                <a:latin typeface="Arial" charset="0"/>
                <a:cs typeface="Arial" charset="0"/>
              </a:rPr>
              <a:t>Class A, B             4” diameter sphere              6 ft                    Supervised or locked</a:t>
            </a:r>
          </a:p>
          <a:p>
            <a:pPr marL="0" indent="0" eaLnBrk="1" fontAlgn="auto" hangingPunct="1">
              <a:lnSpc>
                <a:spcPct val="90000"/>
              </a:lnSpc>
              <a:spcAft>
                <a:spcPts val="0"/>
              </a:spcAft>
              <a:buNone/>
              <a:defRPr/>
            </a:pPr>
            <a:r>
              <a:rPr lang="en-US" sz="2600" dirty="0">
                <a:latin typeface="Arial" charset="0"/>
                <a:cs typeface="Arial" charset="0"/>
              </a:rPr>
              <a:t>Have no openings in the enclosure, either through or under it, which would allow passage of a 4-inch sphere and have no horizontal mid-rail and be designed and constructed so that it cannot be readily climbed.</a:t>
            </a:r>
          </a:p>
          <a:p>
            <a:pPr marL="0" indent="0" eaLnBrk="1" fontAlgn="auto" hangingPunct="1">
              <a:lnSpc>
                <a:spcPct val="90000"/>
              </a:lnSpc>
              <a:spcAft>
                <a:spcPts val="0"/>
              </a:spcAft>
              <a:buNone/>
              <a:defRPr/>
            </a:pPr>
            <a:r>
              <a:rPr lang="en-US" sz="2600" dirty="0">
                <a:latin typeface="Arial" charset="0"/>
                <a:cs typeface="Arial" charset="0"/>
              </a:rPr>
              <a:t>*under Chap 757         4” diameter sphere               4 ft                   Self-closing, latching</a:t>
            </a:r>
            <a:endParaRPr lang="en-US" sz="2600" dirty="0">
              <a:cs typeface="Times New Roman" pitchFamily="18" charset="0"/>
            </a:endParaRPr>
          </a:p>
          <a:p>
            <a:pPr eaLnBrk="1" fontAlgn="auto" hangingPunct="1">
              <a:lnSpc>
                <a:spcPct val="90000"/>
              </a:lnSpc>
              <a:spcAft>
                <a:spcPts val="0"/>
              </a:spcAft>
              <a:buFont typeface="Arial"/>
              <a:buChar char="•"/>
              <a:defRPr/>
            </a:pPr>
            <a:r>
              <a:rPr lang="en-US" sz="2600" dirty="0">
                <a:latin typeface="Arial" charset="0"/>
                <a:cs typeface="Arial" charset="0"/>
              </a:rPr>
              <a:t> Class C, D            4” diameter sphere               4 ft                   Self-closing, latching</a:t>
            </a:r>
            <a:endParaRPr lang="en-US" sz="2600" dirty="0">
              <a:cs typeface="Times New Roman" pitchFamily="18" charset="0"/>
            </a:endParaRPr>
          </a:p>
          <a:p>
            <a:pPr marL="0" indent="0" eaLnBrk="1" fontAlgn="auto" hangingPunct="1">
              <a:lnSpc>
                <a:spcPct val="90000"/>
              </a:lnSpc>
              <a:spcAft>
                <a:spcPts val="0"/>
              </a:spcAft>
              <a:buFont typeface="Arial" panose="020B0604020202020204" pitchFamily="34" charset="0"/>
              <a:buNone/>
              <a:defRPr/>
            </a:pPr>
            <a:r>
              <a:rPr lang="en-US" sz="2600" dirty="0">
                <a:latin typeface="Arial" charset="0"/>
                <a:cs typeface="Arial" charset="0"/>
              </a:rPr>
              <a:t> Have no openings in the enclosure, either through or under it, which would allow passage of a 4-inch sphere and have no horizontal mid-rail and be designed and constructed so that it cannot be readily climbed. The distance between horizontal members of a fence that is 48 inches in height shall be no less than 45 inches.</a:t>
            </a:r>
          </a:p>
          <a:p>
            <a:pPr marL="0" indent="0" eaLnBrk="1" fontAlgn="auto" hangingPunct="1">
              <a:lnSpc>
                <a:spcPct val="90000"/>
              </a:lnSpc>
              <a:spcAft>
                <a:spcPts val="0"/>
              </a:spcAft>
              <a:buFont typeface="Arial" panose="020B0604020202020204" pitchFamily="34" charset="0"/>
              <a:buNone/>
              <a:defRPr/>
            </a:pPr>
            <a:r>
              <a:rPr lang="en-US" sz="2600" dirty="0">
                <a:latin typeface="Arial" charset="0"/>
                <a:cs typeface="Arial" charset="0"/>
              </a:rPr>
              <a:t>					</a:t>
            </a:r>
            <a:endParaRPr lang="en-US" sz="2600" dirty="0">
              <a:solidFill>
                <a:srgbClr val="FFFF00"/>
              </a:solidFill>
              <a:cs typeface="Times New Roman" pitchFamily="18" charset="0"/>
            </a:endParaRPr>
          </a:p>
          <a:p>
            <a:pPr eaLnBrk="1" fontAlgn="auto" hangingPunct="1">
              <a:lnSpc>
                <a:spcPct val="90000"/>
              </a:lnSpc>
              <a:spcAft>
                <a:spcPts val="0"/>
              </a:spcAft>
              <a:buFont typeface="Arial"/>
              <a:buChar char="•"/>
              <a:defRPr/>
            </a:pPr>
            <a:r>
              <a:rPr lang="en-US" sz="2600" b="1" dirty="0">
                <a:solidFill>
                  <a:schemeClr val="accent5">
                    <a:lumMod val="50000"/>
                  </a:schemeClr>
                </a:solidFill>
                <a:latin typeface="Arial" charset="0"/>
                <a:cs typeface="Arial" charset="0"/>
              </a:rPr>
              <a:t>Chain link only permitted for fences installed on or before 9-1-04 and may not be used for a post-10/1/99 pools</a:t>
            </a:r>
            <a:r>
              <a:rPr lang="en-US" sz="2400" b="1" dirty="0">
                <a:solidFill>
                  <a:schemeClr val="accent5">
                    <a:lumMod val="50000"/>
                  </a:schemeClr>
                </a:solidFill>
                <a:latin typeface="Arial" charset="0"/>
                <a:cs typeface="Arial" charset="0"/>
              </a:rPr>
              <a:t>. Pool and spa fences at pools and spas constructed before October 1, 1999, that replace the chain link fence are prohibited from using chain link fencing.</a:t>
            </a:r>
          </a:p>
        </p:txBody>
      </p:sp>
      <p:pic>
        <p:nvPicPr>
          <p:cNvPr id="21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931" y="996900"/>
            <a:ext cx="4621213" cy="1908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ACDA8AA-5393-4C4A-88EC-CF3F58BC7F7B}"/>
              </a:ext>
            </a:extLst>
          </p:cNvPr>
          <p:cNvSpPr>
            <a:spLocks noGrp="1"/>
          </p:cNvSpPr>
          <p:nvPr>
            <p:ph type="title"/>
          </p:nvPr>
        </p:nvSpPr>
        <p:spPr>
          <a:xfrm>
            <a:off x="3276600" y="152400"/>
            <a:ext cx="1828800" cy="1143000"/>
          </a:xfrm>
        </p:spPr>
        <p:txBody>
          <a:bodyPr/>
          <a:lstStyle/>
          <a:p>
            <a:r>
              <a:rPr lang="en-US" dirty="0">
                <a:solidFill>
                  <a:schemeClr val="accent2"/>
                </a:solidFill>
              </a:rPr>
              <a:t>FENCES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457200" y="3682053"/>
            <a:ext cx="5867400" cy="2971799"/>
          </a:xfrm>
          <a:solidFill>
            <a:schemeClr val="bg1"/>
          </a:solidFill>
        </p:spPr>
        <p:txBody>
          <a:bodyPr>
            <a:normAutofit lnSpcReduction="10000"/>
          </a:bodyPr>
          <a:lstStyle/>
          <a:p>
            <a:r>
              <a:rPr lang="en-US" sz="2800" dirty="0"/>
              <a:t>Produces toxin that causes severe illness</a:t>
            </a:r>
          </a:p>
          <a:p>
            <a:r>
              <a:rPr lang="en-US" sz="2400" b="1" dirty="0">
                <a:solidFill>
                  <a:srgbClr val="FF0000"/>
                </a:solidFill>
              </a:rPr>
              <a:t>Disinfectant quickly inactivates in water</a:t>
            </a:r>
          </a:p>
          <a:p>
            <a:r>
              <a:rPr lang="en-US" sz="2800" dirty="0"/>
              <a:t>Do NOT use pool/spa for up to 2 weeks after symptoms have passed</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2" y="498769"/>
            <a:ext cx="9144000" cy="3183284"/>
          </a:xfrm>
          <a:prstGeom prst="rect">
            <a:avLst/>
          </a:prstGeom>
          <a:ln>
            <a:noFill/>
          </a:ln>
          <a:effectLst>
            <a:softEdge rad="112500"/>
          </a:effectLst>
        </p:spPr>
      </p:pic>
      <p:sp>
        <p:nvSpPr>
          <p:cNvPr id="4" name="TextBox 3">
            <a:extLst>
              <a:ext uri="{FF2B5EF4-FFF2-40B4-BE49-F238E27FC236}">
                <a16:creationId xmlns:a16="http://schemas.microsoft.com/office/drawing/2014/main" id="{3BEEE5AE-F10A-9E43-B044-F26A51E37C90}"/>
              </a:ext>
            </a:extLst>
          </p:cNvPr>
          <p:cNvSpPr txBox="1"/>
          <p:nvPr/>
        </p:nvSpPr>
        <p:spPr>
          <a:xfrm>
            <a:off x="2273508" y="2368"/>
            <a:ext cx="4572000" cy="707886"/>
          </a:xfrm>
          <a:prstGeom prst="rect">
            <a:avLst/>
          </a:prstGeom>
          <a:noFill/>
        </p:spPr>
        <p:txBody>
          <a:bodyPr wrap="square" rtlCol="0">
            <a:spAutoFit/>
          </a:bodyPr>
          <a:lstStyle/>
          <a:p>
            <a:r>
              <a:rPr lang="en-US" sz="4000" dirty="0">
                <a:solidFill>
                  <a:schemeClr val="accent2"/>
                </a:solidFill>
              </a:rPr>
              <a:t>E. Coli (0157:H7)</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471-950B-469F-8472-AED08CE10EDE}"/>
              </a:ext>
            </a:extLst>
          </p:cNvPr>
          <p:cNvSpPr>
            <a:spLocks noGrp="1"/>
          </p:cNvSpPr>
          <p:nvPr>
            <p:ph type="title"/>
          </p:nvPr>
        </p:nvSpPr>
        <p:spPr>
          <a:xfrm>
            <a:off x="3467099" y="76200"/>
            <a:ext cx="2209801" cy="990600"/>
          </a:xfrm>
        </p:spPr>
        <p:txBody>
          <a:bodyPr>
            <a:normAutofit/>
          </a:bodyPr>
          <a:lstStyle/>
          <a:p>
            <a:r>
              <a:rPr lang="en-US" dirty="0">
                <a:solidFill>
                  <a:schemeClr val="accent2"/>
                </a:solidFill>
              </a:rPr>
              <a:t>GATES</a:t>
            </a:r>
          </a:p>
        </p:txBody>
      </p:sp>
      <p:sp>
        <p:nvSpPr>
          <p:cNvPr id="6" name="Content Placeholder 5">
            <a:extLst>
              <a:ext uri="{FF2B5EF4-FFF2-40B4-BE49-F238E27FC236}">
                <a16:creationId xmlns:a16="http://schemas.microsoft.com/office/drawing/2014/main" id="{9CA3C1D2-BCCA-4DBD-A8C1-55397704AF8E}"/>
              </a:ext>
            </a:extLst>
          </p:cNvPr>
          <p:cNvSpPr>
            <a:spLocks noGrp="1"/>
          </p:cNvSpPr>
          <p:nvPr>
            <p:ph idx="1"/>
          </p:nvPr>
        </p:nvSpPr>
        <p:spPr>
          <a:xfrm>
            <a:off x="762000" y="838200"/>
            <a:ext cx="6347714" cy="5943600"/>
          </a:xfrm>
        </p:spPr>
        <p:txBody>
          <a:bodyPr>
            <a:normAutofit lnSpcReduction="10000"/>
          </a:bodyPr>
          <a:lstStyle/>
          <a:p>
            <a:r>
              <a:rPr lang="en-US" dirty="0"/>
              <a:t>Gates and doors of the pool or spa enclosure shall:</a:t>
            </a:r>
          </a:p>
          <a:p>
            <a:r>
              <a:rPr lang="en-US" dirty="0"/>
              <a:t>Be equipped with self-closing and self-latching devices and are designed to close and keep the gate or door securely closed and latched at all times the gate or door is not in use</a:t>
            </a:r>
          </a:p>
          <a:p>
            <a:r>
              <a:rPr lang="en-US" dirty="0"/>
              <a:t>Open outward away from the pool or spa</a:t>
            </a:r>
          </a:p>
          <a:p>
            <a:r>
              <a:rPr lang="en-US" dirty="0"/>
              <a:t>Have hand activated door or gate opening hardware located at least 3-1/2 feet above the deck or walkway. Pools and spas constructed, or pool/spa enclosure and gates renovated on or after the effective date of this subchapter shall have the gate opening hardware only on the pool/spa side of the gate and the gate and enclosure shall have no openings greater than 1/2 inch within 18 inches of the door or gate opening hardware</a:t>
            </a:r>
          </a:p>
          <a:p>
            <a:r>
              <a:rPr lang="en-US" dirty="0"/>
              <a:t>Be capable of being locked and be locked if the pool or spa is not open for use</a:t>
            </a:r>
          </a:p>
          <a:p>
            <a:r>
              <a:rPr lang="en-US" dirty="0"/>
              <a:t>Be locked if the pool or spa is closed for repairs, hazards, weather related hazards, adding chemicals by hand, or any other condition that warrants closure of the pool or spa</a:t>
            </a:r>
          </a:p>
          <a:p>
            <a:endParaRPr lang="en-US" dirty="0"/>
          </a:p>
        </p:txBody>
      </p:sp>
    </p:spTree>
    <p:extLst>
      <p:ext uri="{BB962C8B-B14F-4D97-AF65-F5344CB8AC3E}">
        <p14:creationId xmlns:p14="http://schemas.microsoft.com/office/powerpoint/2010/main" val="2858274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7" name="Object 3"/>
          <p:cNvGraphicFramePr>
            <a:graphicFrameLocks noGrp="1" noChangeAspect="1"/>
          </p:cNvGraphicFramePr>
          <p:nvPr>
            <p:ph sz="quarter" idx="1"/>
            <p:extLst>
              <p:ext uri="{D42A27DB-BD31-4B8C-83A1-F6EECF244321}">
                <p14:modId xmlns:p14="http://schemas.microsoft.com/office/powerpoint/2010/main" val="1152630594"/>
              </p:ext>
            </p:extLst>
          </p:nvPr>
        </p:nvGraphicFramePr>
        <p:xfrm>
          <a:off x="7164388" y="29634"/>
          <a:ext cx="1981200" cy="1981200"/>
        </p:xfrm>
        <a:graphic>
          <a:graphicData uri="http://schemas.openxmlformats.org/presentationml/2006/ole">
            <mc:AlternateContent xmlns:mc="http://schemas.openxmlformats.org/markup-compatibility/2006">
              <mc:Choice xmlns:v="urn:schemas-microsoft-com:vml" Requires="v">
                <p:oleObj spid="_x0000_s4374" name="Photo Editor Photo" r:id="rId3" imgW="952633" imgH="952633" progId="MSPhotoEd.3">
                  <p:embed/>
                </p:oleObj>
              </mc:Choice>
              <mc:Fallback>
                <p:oleObj name="Photo Editor Photo" r:id="rId3" imgW="952633" imgH="952633"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9634"/>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8" name="Object 4"/>
          <p:cNvGraphicFramePr>
            <a:graphicFrameLocks noGrp="1" noChangeAspect="1"/>
          </p:cNvGraphicFramePr>
          <p:nvPr>
            <p:ph sz="quarter" idx="2"/>
            <p:extLst>
              <p:ext uri="{D42A27DB-BD31-4B8C-83A1-F6EECF244321}">
                <p14:modId xmlns:p14="http://schemas.microsoft.com/office/powerpoint/2010/main" val="2478432239"/>
              </p:ext>
            </p:extLst>
          </p:nvPr>
        </p:nvGraphicFramePr>
        <p:xfrm>
          <a:off x="7164388" y="4826175"/>
          <a:ext cx="1979612" cy="1979613"/>
        </p:xfrm>
        <a:graphic>
          <a:graphicData uri="http://schemas.openxmlformats.org/presentationml/2006/ole">
            <mc:AlternateContent xmlns:mc="http://schemas.openxmlformats.org/markup-compatibility/2006">
              <mc:Choice xmlns:v="urn:schemas-microsoft-com:vml" Requires="v">
                <p:oleObj spid="_x0000_s4375" name="Photo Editor Photo" r:id="rId5" imgW="952633" imgH="952633" progId="MSPhotoEd.3">
                  <p:embed/>
                </p:oleObj>
              </mc:Choice>
              <mc:Fallback>
                <p:oleObj name="Photo Editor Photo" r:id="rId5" imgW="952633" imgH="952633"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826175"/>
                        <a:ext cx="19796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a:extLst>
              <a:ext uri="{FF2B5EF4-FFF2-40B4-BE49-F238E27FC236}">
                <a16:creationId xmlns:a16="http://schemas.microsoft.com/office/drawing/2014/main" id="{08A5BB40-BFA6-4D9B-9784-C67EF610C6CE}"/>
              </a:ext>
            </a:extLst>
          </p:cNvPr>
          <p:cNvSpPr>
            <a:spLocks noGrp="1"/>
          </p:cNvSpPr>
          <p:nvPr>
            <p:ph type="title"/>
          </p:nvPr>
        </p:nvSpPr>
        <p:spPr>
          <a:xfrm>
            <a:off x="3467100" y="108656"/>
            <a:ext cx="2209800" cy="1143000"/>
          </a:xfrm>
        </p:spPr>
        <p:txBody>
          <a:bodyPr/>
          <a:lstStyle/>
          <a:p>
            <a:r>
              <a:rPr lang="en-US" dirty="0">
                <a:solidFill>
                  <a:schemeClr val="accent2"/>
                </a:solidFill>
              </a:rPr>
              <a:t>Ladders</a:t>
            </a:r>
          </a:p>
        </p:txBody>
      </p:sp>
      <p:sp>
        <p:nvSpPr>
          <p:cNvPr id="5" name="Text Placeholder 4">
            <a:extLst>
              <a:ext uri="{FF2B5EF4-FFF2-40B4-BE49-F238E27FC236}">
                <a16:creationId xmlns:a16="http://schemas.microsoft.com/office/drawing/2014/main" id="{99C4D3EB-9281-4E9B-877A-727103776972}"/>
              </a:ext>
            </a:extLst>
          </p:cNvPr>
          <p:cNvSpPr>
            <a:spLocks noGrp="1"/>
          </p:cNvSpPr>
          <p:nvPr>
            <p:ph type="body" sz="half" idx="3"/>
          </p:nvPr>
        </p:nvSpPr>
        <p:spPr>
          <a:xfrm>
            <a:off x="381000" y="762000"/>
            <a:ext cx="6629400" cy="5562600"/>
          </a:xfrm>
        </p:spPr>
        <p:txBody>
          <a:bodyPr>
            <a:normAutofit lnSpcReduction="10000"/>
          </a:bodyPr>
          <a:lstStyle/>
          <a:p>
            <a:r>
              <a:rPr lang="en-US" dirty="0"/>
              <a:t>Ladders constructed or renovated on or after 1 January 2021 shall be constructed of corrosion resistant materials and shall be anchored securely to the deck and bonded in accordance with the NEC. Ladders in pools and spas shall comply with the following:</a:t>
            </a:r>
          </a:p>
          <a:p>
            <a:r>
              <a:rPr lang="en-US" dirty="0"/>
              <a:t>(1) Two handrails shall be provided for each ladder, one on each side of the ladder with a clear distance between ladder handrails of not less than 17 inches and not greater than 24 inches.</a:t>
            </a:r>
          </a:p>
          <a:p>
            <a:r>
              <a:rPr lang="en-US" dirty="0"/>
              <a:t>(2) Ladder treads shall have a uniform horizontal depth of not less than 2 inches. There shall be a uniform distance between ladder treads not less than 7 inches and not greater than 12 inches, and ladder treads shall be slip-resistant.</a:t>
            </a:r>
          </a:p>
          <a:p>
            <a:r>
              <a:rPr lang="en-US" dirty="0"/>
              <a:t>(3) The top tread of a ladder shall be located not greater than 12 inches below the top of the deck or coping.</a:t>
            </a:r>
          </a:p>
          <a:p>
            <a:r>
              <a:rPr lang="en-US" dirty="0"/>
              <a:t>(4) Wall clearance between the pool or spa wall and the ladder shall be not less than 3 inches and not greater than 6 inches.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5BB40-BFA6-4D9B-9784-C67EF610C6CE}"/>
              </a:ext>
            </a:extLst>
          </p:cNvPr>
          <p:cNvSpPr>
            <a:spLocks noGrp="1"/>
          </p:cNvSpPr>
          <p:nvPr>
            <p:ph type="title"/>
          </p:nvPr>
        </p:nvSpPr>
        <p:spPr>
          <a:xfrm>
            <a:off x="3467100" y="108656"/>
            <a:ext cx="2209800" cy="653344"/>
          </a:xfrm>
        </p:spPr>
        <p:txBody>
          <a:bodyPr/>
          <a:lstStyle/>
          <a:p>
            <a:r>
              <a:rPr lang="en-US" dirty="0">
                <a:solidFill>
                  <a:schemeClr val="accent2"/>
                </a:solidFill>
              </a:rPr>
              <a:t>Handrails</a:t>
            </a:r>
          </a:p>
        </p:txBody>
      </p:sp>
      <p:sp>
        <p:nvSpPr>
          <p:cNvPr id="5" name="Text Placeholder 4">
            <a:extLst>
              <a:ext uri="{FF2B5EF4-FFF2-40B4-BE49-F238E27FC236}">
                <a16:creationId xmlns:a16="http://schemas.microsoft.com/office/drawing/2014/main" id="{99C4D3EB-9281-4E9B-877A-727103776972}"/>
              </a:ext>
            </a:extLst>
          </p:cNvPr>
          <p:cNvSpPr>
            <a:spLocks noGrp="1"/>
          </p:cNvSpPr>
          <p:nvPr>
            <p:ph type="body" sz="half" idx="3"/>
          </p:nvPr>
        </p:nvSpPr>
        <p:spPr>
          <a:xfrm>
            <a:off x="609600" y="1415344"/>
            <a:ext cx="6629400" cy="3994856"/>
          </a:xfrm>
        </p:spPr>
        <p:txBody>
          <a:bodyPr>
            <a:normAutofit/>
          </a:bodyPr>
          <a:lstStyle/>
          <a:p>
            <a:r>
              <a:rPr lang="en-US" dirty="0"/>
              <a:t>A handrail shall be provided in pools and spas for which a lifeguard is required or provided under this subchapter. When provided in pools and spas, handrails shall comply with the following:</a:t>
            </a:r>
          </a:p>
          <a:p>
            <a:r>
              <a:rPr lang="en-US" dirty="0"/>
              <a:t>(A) Handrails, if removable, shall be installed in such a way that they cannot be removed without the use of tools.</a:t>
            </a:r>
          </a:p>
          <a:p>
            <a:r>
              <a:rPr lang="en-US" dirty="0"/>
              <a:t>(B) Handrails shall be constructed of corrosion-resistant materials.</a:t>
            </a:r>
          </a:p>
          <a:p>
            <a:r>
              <a:rPr lang="en-US" dirty="0"/>
              <a:t>(C) Handrails for use by persons with disabilities shall comply with applicable federal, state and local requirements for access by persons with disabilities.</a:t>
            </a:r>
          </a:p>
        </p:txBody>
      </p:sp>
    </p:spTree>
    <p:extLst>
      <p:ext uri="{BB962C8B-B14F-4D97-AF65-F5344CB8AC3E}">
        <p14:creationId xmlns:p14="http://schemas.microsoft.com/office/powerpoint/2010/main" val="2913120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5BB40-BFA6-4D9B-9784-C67EF610C6CE}"/>
              </a:ext>
            </a:extLst>
          </p:cNvPr>
          <p:cNvSpPr>
            <a:spLocks noGrp="1"/>
          </p:cNvSpPr>
          <p:nvPr>
            <p:ph type="title"/>
          </p:nvPr>
        </p:nvSpPr>
        <p:spPr>
          <a:xfrm>
            <a:off x="3467100" y="108656"/>
            <a:ext cx="2209800" cy="653344"/>
          </a:xfrm>
        </p:spPr>
        <p:txBody>
          <a:bodyPr/>
          <a:lstStyle/>
          <a:p>
            <a:r>
              <a:rPr lang="en-US" dirty="0">
                <a:solidFill>
                  <a:schemeClr val="accent2"/>
                </a:solidFill>
              </a:rPr>
              <a:t>Handrails</a:t>
            </a:r>
          </a:p>
        </p:txBody>
      </p:sp>
      <p:sp>
        <p:nvSpPr>
          <p:cNvPr id="5" name="Text Placeholder 4">
            <a:extLst>
              <a:ext uri="{FF2B5EF4-FFF2-40B4-BE49-F238E27FC236}">
                <a16:creationId xmlns:a16="http://schemas.microsoft.com/office/drawing/2014/main" id="{99C4D3EB-9281-4E9B-877A-727103776972}"/>
              </a:ext>
            </a:extLst>
          </p:cNvPr>
          <p:cNvSpPr>
            <a:spLocks noGrp="1"/>
          </p:cNvSpPr>
          <p:nvPr>
            <p:ph type="body" sz="half" idx="3"/>
          </p:nvPr>
        </p:nvSpPr>
        <p:spPr>
          <a:xfrm>
            <a:off x="609600" y="1415344"/>
            <a:ext cx="6629400" cy="4528256"/>
          </a:xfrm>
        </p:spPr>
        <p:txBody>
          <a:bodyPr>
            <a:normAutofit/>
          </a:bodyPr>
          <a:lstStyle/>
          <a:p>
            <a:r>
              <a:rPr lang="en-US" dirty="0"/>
              <a:t>In pools and spas constructed or renovated after 1 January 2021, handrails shall meet the following requirements:</a:t>
            </a:r>
          </a:p>
          <a:p>
            <a:r>
              <a:rPr lang="en-US" dirty="0"/>
              <a:t>(A) The top of the gripping surface of handrails shall be 34 inches to 38 inches above the ramp or step surface as measured at the nosing of the step or finished surface of the slope.</a:t>
            </a:r>
          </a:p>
          <a:p>
            <a:r>
              <a:rPr lang="en-US" dirty="0"/>
              <a:t>(B) The leading edge of handrails for stairs, pool entries and exits shall be located not greater than 18 inches from the vertical face of the bottom riser.</a:t>
            </a:r>
          </a:p>
          <a:p>
            <a:r>
              <a:rPr lang="en-US" dirty="0"/>
              <a:t>(C) The outside diameter or width of handrails shall be not less than 1-1/4 inches and not greater than 2 inches.</a:t>
            </a:r>
          </a:p>
          <a:p>
            <a:r>
              <a:rPr lang="en-US" dirty="0"/>
              <a:t>(D) Handrails for use by persons with disabilities shall comply with applicable federal, state and local requirements for access by persons with disabilities.</a:t>
            </a:r>
          </a:p>
        </p:txBody>
      </p:sp>
    </p:spTree>
    <p:extLst>
      <p:ext uri="{BB962C8B-B14F-4D97-AF65-F5344CB8AC3E}">
        <p14:creationId xmlns:p14="http://schemas.microsoft.com/office/powerpoint/2010/main" val="1632406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457200" y="1676400"/>
            <a:ext cx="6748462" cy="5715000"/>
          </a:xfrm>
        </p:spPr>
        <p:txBody>
          <a:bodyPr/>
          <a:lstStyle/>
          <a:p>
            <a:pPr>
              <a:defRPr/>
            </a:pPr>
            <a:r>
              <a:rPr lang="en-US" altLang="en-US" sz="2400" dirty="0">
                <a:solidFill>
                  <a:schemeClr val="tx1"/>
                </a:solidFill>
              </a:rPr>
              <a:t>Follow chemical manufacturer's stacking procedures and storage guidelines</a:t>
            </a:r>
          </a:p>
          <a:p>
            <a:pPr>
              <a:defRPr/>
            </a:pPr>
            <a:r>
              <a:rPr lang="en-US" altLang="en-US" sz="2400" dirty="0">
                <a:solidFill>
                  <a:schemeClr val="tx1"/>
                </a:solidFill>
              </a:rPr>
              <a:t>Keep the chemical storage area clean</a:t>
            </a:r>
          </a:p>
          <a:p>
            <a:pPr>
              <a:defRPr/>
            </a:pPr>
            <a:r>
              <a:rPr lang="en-US" altLang="en-US" sz="2400" dirty="0">
                <a:solidFill>
                  <a:schemeClr val="tx1"/>
                </a:solidFill>
              </a:rPr>
              <a:t>Inspect chemical containers regularly</a:t>
            </a:r>
          </a:p>
          <a:p>
            <a:pPr>
              <a:defRPr/>
            </a:pPr>
            <a:r>
              <a:rPr lang="en-US" altLang="en-US" sz="2400" dirty="0">
                <a:solidFill>
                  <a:schemeClr val="tx1"/>
                </a:solidFill>
              </a:rPr>
              <a:t>Use chemicals on a first in, first out basis</a:t>
            </a:r>
          </a:p>
          <a:p>
            <a:pPr>
              <a:defRPr/>
            </a:pPr>
            <a:r>
              <a:rPr lang="en-US" altLang="en-US" sz="2400" dirty="0">
                <a:solidFill>
                  <a:schemeClr val="tx1"/>
                </a:solidFill>
              </a:rPr>
              <a:t>Wear appropriate protective gear when handling chemicals (eye, skin, and respiratory protection)</a:t>
            </a:r>
          </a:p>
        </p:txBody>
      </p:sp>
      <p:sp>
        <p:nvSpPr>
          <p:cNvPr id="3" name="Title 2">
            <a:extLst>
              <a:ext uri="{FF2B5EF4-FFF2-40B4-BE49-F238E27FC236}">
                <a16:creationId xmlns:a16="http://schemas.microsoft.com/office/drawing/2014/main" id="{C94D2FF9-53A1-4692-A6EE-E7AA6EEC470E}"/>
              </a:ext>
            </a:extLst>
          </p:cNvPr>
          <p:cNvSpPr>
            <a:spLocks noGrp="1"/>
          </p:cNvSpPr>
          <p:nvPr>
            <p:ph type="title"/>
          </p:nvPr>
        </p:nvSpPr>
        <p:spPr>
          <a:xfrm>
            <a:off x="2433637" y="76200"/>
            <a:ext cx="4267201" cy="838200"/>
          </a:xfrm>
        </p:spPr>
        <p:txBody>
          <a:bodyPr/>
          <a:lstStyle/>
          <a:p>
            <a:r>
              <a:rPr lang="en-US" dirty="0">
                <a:solidFill>
                  <a:schemeClr val="accent2"/>
                </a:solidFill>
              </a:rPr>
              <a:t>Chemical Storage</a:t>
            </a:r>
          </a:p>
        </p:txBody>
      </p:sp>
    </p:spTree>
  </p:cSld>
  <p:clrMapOvr>
    <a:masterClrMapping/>
  </p:clrMapOvr>
  <p:transition advTm="8000">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304800" y="742950"/>
            <a:ext cx="8305800" cy="2895600"/>
          </a:xfrm>
        </p:spPr>
        <p:txBody>
          <a:bodyPr>
            <a:normAutofit lnSpcReduction="10000"/>
          </a:bodyPr>
          <a:lstStyle/>
          <a:p>
            <a:pPr eaLnBrk="1" fontAlgn="auto" hangingPunct="1">
              <a:spcAft>
                <a:spcPts val="0"/>
              </a:spcAft>
              <a:buFont typeface="Arial"/>
              <a:buChar char="•"/>
              <a:defRPr/>
            </a:pPr>
            <a:r>
              <a:rPr lang="en-US" sz="2400" b="1" dirty="0">
                <a:solidFill>
                  <a:schemeClr val="accent5"/>
                </a:solidFill>
              </a:rPr>
              <a:t>If you are responsible for maintaining an outdoor pool….This is for your safety and every one of your pool users.  DO NOT MIX </a:t>
            </a:r>
            <a:r>
              <a:rPr lang="en-US" sz="2400" b="1" i="1" dirty="0">
                <a:solidFill>
                  <a:schemeClr val="accent5"/>
                </a:solidFill>
              </a:rPr>
              <a:t>stabilized and un-stabilized chlorine, they should not be stored near each other.  </a:t>
            </a:r>
            <a:r>
              <a:rPr lang="en-US" sz="2400" b="1" dirty="0">
                <a:solidFill>
                  <a:schemeClr val="accent5"/>
                </a:solidFill>
              </a:rPr>
              <a:t>The reaction of an </a:t>
            </a:r>
            <a:r>
              <a:rPr lang="en-US" sz="2400" b="1" dirty="0" err="1">
                <a:solidFill>
                  <a:schemeClr val="accent5"/>
                </a:solidFill>
              </a:rPr>
              <a:t>isocyanurate</a:t>
            </a:r>
            <a:r>
              <a:rPr lang="en-US" sz="2400" b="1" dirty="0">
                <a:solidFill>
                  <a:schemeClr val="accent5"/>
                </a:solidFill>
              </a:rPr>
              <a:t> with hypochlorite can result in rapid formation of nitrogen </a:t>
            </a:r>
            <a:r>
              <a:rPr lang="en-US" sz="2400" b="1" dirty="0" err="1">
                <a:solidFill>
                  <a:schemeClr val="accent5"/>
                </a:solidFill>
              </a:rPr>
              <a:t>trichloride</a:t>
            </a:r>
            <a:r>
              <a:rPr lang="en-US" sz="2400" b="1" dirty="0">
                <a:solidFill>
                  <a:schemeClr val="accent5"/>
                </a:solidFill>
              </a:rPr>
              <a:t>, which at high enough concentrations will detonate spontaneously with great violence.</a:t>
            </a:r>
            <a:endParaRPr lang="en-US" sz="2400" b="1" i="1" dirty="0">
              <a:solidFill>
                <a:schemeClr val="accent5"/>
              </a:solidFill>
            </a:endParaRPr>
          </a:p>
          <a:p>
            <a:pPr eaLnBrk="1" fontAlgn="auto" hangingPunct="1">
              <a:spcAft>
                <a:spcPts val="0"/>
              </a:spcAft>
              <a:buFont typeface="Arial"/>
              <a:buChar char="•"/>
              <a:defRPr/>
            </a:pPr>
            <a:endParaRPr lang="en-US" sz="2400" i="1" dirty="0"/>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960813"/>
            <a:ext cx="3105150" cy="2635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3960813"/>
            <a:ext cx="1976437" cy="2635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962400"/>
            <a:ext cx="2005013" cy="2673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4A930B7-A957-419C-B54E-5C0C0FEE50E0}"/>
              </a:ext>
            </a:extLst>
          </p:cNvPr>
          <p:cNvSpPr>
            <a:spLocks noGrp="1"/>
          </p:cNvSpPr>
          <p:nvPr>
            <p:ph type="title"/>
          </p:nvPr>
        </p:nvSpPr>
        <p:spPr>
          <a:xfrm>
            <a:off x="2895599" y="82550"/>
            <a:ext cx="3352801" cy="1320800"/>
          </a:xfrm>
        </p:spPr>
        <p:txBody>
          <a:bodyPr/>
          <a:lstStyle/>
          <a:p>
            <a:r>
              <a:rPr lang="en-US" dirty="0">
                <a:solidFill>
                  <a:schemeClr val="accent5"/>
                </a:solidFill>
              </a:rPr>
              <a:t>!!!WARNING!!!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533398" y="838200"/>
            <a:ext cx="7718425" cy="4876800"/>
          </a:xfrm>
        </p:spPr>
        <p:txBody>
          <a:bodyPr/>
          <a:lstStyle/>
          <a:p>
            <a:pPr eaLnBrk="1" fontAlgn="auto" hangingPunct="1">
              <a:lnSpc>
                <a:spcPct val="90000"/>
              </a:lnSpc>
              <a:spcAft>
                <a:spcPts val="0"/>
              </a:spcAft>
              <a:buFont typeface="Arial"/>
              <a:buChar char="•"/>
              <a:defRPr/>
            </a:pPr>
            <a:r>
              <a:rPr lang="en-US" sz="2400" dirty="0">
                <a:solidFill>
                  <a:schemeClr val="tx1"/>
                </a:solidFill>
              </a:rPr>
              <a:t>Shall be maintained for every chemical used and available for emergency responders upon request</a:t>
            </a:r>
          </a:p>
          <a:p>
            <a:pPr eaLnBrk="1" fontAlgn="auto" hangingPunct="1">
              <a:lnSpc>
                <a:spcPct val="90000"/>
              </a:lnSpc>
              <a:spcAft>
                <a:spcPts val="0"/>
              </a:spcAft>
              <a:buFont typeface="Arial"/>
              <a:buChar char="•"/>
              <a:defRPr/>
            </a:pPr>
            <a:r>
              <a:rPr lang="en-US" sz="2400" dirty="0">
                <a:solidFill>
                  <a:schemeClr val="tx1"/>
                </a:solidFill>
              </a:rPr>
              <a:t>Storage (be careful how and where you store your chems)</a:t>
            </a:r>
          </a:p>
          <a:p>
            <a:pPr eaLnBrk="1" fontAlgn="auto" hangingPunct="1">
              <a:lnSpc>
                <a:spcPct val="90000"/>
              </a:lnSpc>
              <a:spcAft>
                <a:spcPts val="0"/>
              </a:spcAft>
              <a:buFont typeface="Arial"/>
              <a:buChar char="•"/>
              <a:defRPr/>
            </a:pPr>
            <a:r>
              <a:rPr lang="en-US" sz="2400" dirty="0">
                <a:solidFill>
                  <a:schemeClr val="tx1"/>
                </a:solidFill>
              </a:rPr>
              <a:t>Labeling</a:t>
            </a:r>
          </a:p>
          <a:p>
            <a:pPr eaLnBrk="1" fontAlgn="auto" hangingPunct="1">
              <a:lnSpc>
                <a:spcPct val="90000"/>
              </a:lnSpc>
              <a:spcAft>
                <a:spcPts val="0"/>
              </a:spcAft>
              <a:buFont typeface="Arial"/>
              <a:buChar char="•"/>
              <a:defRPr/>
            </a:pPr>
            <a:r>
              <a:rPr lang="en-US" sz="3200" dirty="0">
                <a:solidFill>
                  <a:schemeClr val="tx1"/>
                </a:solidFill>
              </a:rPr>
              <a:t>Protective Equipment for Operators</a:t>
            </a:r>
            <a:r>
              <a:rPr lang="en-US" dirty="0">
                <a:solidFill>
                  <a:schemeClr val="tx1"/>
                </a:solidFill>
              </a:rPr>
              <a:t> –      			</a:t>
            </a:r>
            <a:r>
              <a:rPr lang="en-US" sz="2800" dirty="0">
                <a:solidFill>
                  <a:schemeClr val="tx1"/>
                </a:solidFill>
              </a:rPr>
              <a:t>“THAT’S YOU!”</a:t>
            </a:r>
          </a:p>
          <a:p>
            <a:pPr eaLnBrk="1" fontAlgn="auto" hangingPunct="1">
              <a:lnSpc>
                <a:spcPct val="90000"/>
              </a:lnSpc>
              <a:spcAft>
                <a:spcPts val="0"/>
              </a:spcAft>
              <a:buFont typeface="Arial"/>
              <a:buChar char="•"/>
              <a:defRPr/>
            </a:pPr>
            <a:r>
              <a:rPr lang="en-US" sz="2400" dirty="0">
                <a:solidFill>
                  <a:schemeClr val="tx1"/>
                </a:solidFill>
              </a:rPr>
              <a:t>Safety</a:t>
            </a:r>
          </a:p>
          <a:p>
            <a:pPr eaLnBrk="1" fontAlgn="auto" hangingPunct="1">
              <a:lnSpc>
                <a:spcPct val="90000"/>
              </a:lnSpc>
              <a:spcAft>
                <a:spcPts val="0"/>
              </a:spcAft>
              <a:buFont typeface="Arial"/>
              <a:buChar char="•"/>
              <a:defRPr/>
            </a:pPr>
            <a:r>
              <a:rPr lang="en-US" sz="2400" dirty="0">
                <a:solidFill>
                  <a:schemeClr val="tx1"/>
                </a:solidFill>
              </a:rPr>
              <a:t>First Aid and Treatment</a:t>
            </a:r>
          </a:p>
          <a:p>
            <a:pPr eaLnBrk="1" fontAlgn="auto" hangingPunct="1">
              <a:lnSpc>
                <a:spcPct val="90000"/>
              </a:lnSpc>
              <a:spcAft>
                <a:spcPts val="0"/>
              </a:spcAft>
              <a:buFont typeface="Arial"/>
              <a:buChar char="•"/>
              <a:defRPr/>
            </a:pPr>
            <a:endParaRPr lang="en-US" dirty="0"/>
          </a:p>
        </p:txBody>
      </p:sp>
      <p:pic>
        <p:nvPicPr>
          <p:cNvPr id="512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8755" y="4540414"/>
            <a:ext cx="1473200" cy="2209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557" y="4118164"/>
            <a:ext cx="2109592" cy="2660272"/>
          </a:xfrm>
          <a:prstGeom prst="rect">
            <a:avLst/>
          </a:prstGeom>
        </p:spPr>
      </p:pic>
      <p:sp>
        <p:nvSpPr>
          <p:cNvPr id="4" name="Title 3">
            <a:extLst>
              <a:ext uri="{FF2B5EF4-FFF2-40B4-BE49-F238E27FC236}">
                <a16:creationId xmlns:a16="http://schemas.microsoft.com/office/drawing/2014/main" id="{3B251F16-E6A0-4626-8E20-4260D8B33544}"/>
              </a:ext>
            </a:extLst>
          </p:cNvPr>
          <p:cNvSpPr>
            <a:spLocks noGrp="1"/>
          </p:cNvSpPr>
          <p:nvPr>
            <p:ph type="title"/>
          </p:nvPr>
        </p:nvSpPr>
        <p:spPr>
          <a:xfrm>
            <a:off x="1218755" y="39511"/>
            <a:ext cx="6347713" cy="1320800"/>
          </a:xfrm>
        </p:spPr>
        <p:txBody>
          <a:bodyPr/>
          <a:lstStyle/>
          <a:p>
            <a:r>
              <a:rPr lang="en-US" dirty="0">
                <a:solidFill>
                  <a:schemeClr val="accent2"/>
                </a:solidFill>
              </a:rPr>
              <a:t>Safety Data Sheets (SDS)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294813" y="2980973"/>
            <a:ext cx="2911077" cy="3881437"/>
          </a:xfrm>
          <a:effectLst>
            <a:softEdge rad="112500"/>
          </a:effectLst>
        </p:spPr>
      </p:pic>
      <p:sp>
        <p:nvSpPr>
          <p:cNvPr id="5" name="Oval 4"/>
          <p:cNvSpPr/>
          <p:nvPr/>
        </p:nvSpPr>
        <p:spPr>
          <a:xfrm>
            <a:off x="6172200" y="2901950"/>
            <a:ext cx="1676400" cy="1689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5400000">
            <a:off x="6232525" y="1577975"/>
            <a:ext cx="1555750" cy="533400"/>
          </a:xfrm>
          <a:prstGeom prst="rightArrow">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itle 3">
            <a:extLst>
              <a:ext uri="{FF2B5EF4-FFF2-40B4-BE49-F238E27FC236}">
                <a16:creationId xmlns:a16="http://schemas.microsoft.com/office/drawing/2014/main" id="{65C754CB-A031-4795-95CB-576F339914F7}"/>
              </a:ext>
            </a:extLst>
          </p:cNvPr>
          <p:cNvSpPr>
            <a:spLocks noGrp="1"/>
          </p:cNvSpPr>
          <p:nvPr>
            <p:ph type="title"/>
          </p:nvPr>
        </p:nvSpPr>
        <p:spPr>
          <a:xfrm>
            <a:off x="0" y="29709"/>
            <a:ext cx="6347713" cy="5075691"/>
          </a:xfrm>
        </p:spPr>
        <p:txBody>
          <a:bodyPr>
            <a:normAutofit fontScale="90000"/>
          </a:bodyPr>
          <a:lstStyle/>
          <a:p>
            <a:r>
              <a:rPr lang="en-US" dirty="0">
                <a:solidFill>
                  <a:schemeClr val="accent2"/>
                </a:solidFill>
              </a:rPr>
              <a:t>                 </a:t>
            </a:r>
            <a:r>
              <a:rPr lang="en-US" dirty="0">
                <a:solidFill>
                  <a:srgbClr val="FF0000"/>
                </a:solidFill>
              </a:rPr>
              <a:t>NO MANUAL FEEDING</a:t>
            </a:r>
            <a:br>
              <a:rPr lang="en-US" dirty="0">
                <a:solidFill>
                  <a:schemeClr val="accent2"/>
                </a:solidFill>
              </a:rPr>
            </a:br>
            <a:br>
              <a:rPr lang="en-US" dirty="0">
                <a:solidFill>
                  <a:schemeClr val="accent2"/>
                </a:solidFill>
              </a:rPr>
            </a:br>
            <a:r>
              <a:rPr lang="en-US" dirty="0">
                <a:solidFill>
                  <a:schemeClr val="tx1"/>
                </a:solidFill>
              </a:rPr>
              <a:t>The water that builds up in the skimmer can become </a:t>
            </a:r>
            <a:br>
              <a:rPr lang="en-US" dirty="0">
                <a:solidFill>
                  <a:schemeClr val="tx1"/>
                </a:solidFill>
              </a:rPr>
            </a:br>
            <a:r>
              <a:rPr lang="en-US" dirty="0">
                <a:solidFill>
                  <a:schemeClr val="tx1"/>
                </a:solidFill>
              </a:rPr>
              <a:t>very acidic, forcing corrosive water back through the system.</a:t>
            </a:r>
            <a:br>
              <a:rPr lang="en-US" dirty="0">
                <a:solidFill>
                  <a:schemeClr val="tx1"/>
                </a:solidFill>
              </a:rPr>
            </a:br>
            <a:r>
              <a:rPr lang="en-US" dirty="0">
                <a:solidFill>
                  <a:schemeClr val="tx1"/>
                </a:solidFill>
              </a:rPr>
              <a:t>It is also a health hazard for people swimming in front of the skimmer, especially children.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59670" y="1377387"/>
            <a:ext cx="4014967" cy="5353290"/>
          </a:xfrm>
          <a:prstGeom prst="rect">
            <a:avLst/>
          </a:prstGeom>
        </p:spPr>
      </p:pic>
      <p:sp>
        <p:nvSpPr>
          <p:cNvPr id="2" name="Rectangle 1"/>
          <p:cNvSpPr/>
          <p:nvPr/>
        </p:nvSpPr>
        <p:spPr>
          <a:xfrm>
            <a:off x="798651" y="807206"/>
            <a:ext cx="8137003" cy="584775"/>
          </a:xfrm>
          <a:prstGeom prst="rect">
            <a:avLst/>
          </a:prstGeom>
        </p:spPr>
        <p:txBody>
          <a:bodyPr wrap="square">
            <a:spAutoFit/>
          </a:bodyPr>
          <a:lstStyle/>
          <a:p>
            <a:r>
              <a:rPr lang="en-US" sz="3200" b="1" u="sng" dirty="0"/>
              <a:t>Be careful when opening skimmer lids</a:t>
            </a:r>
            <a:endParaRPr lang="en-US" sz="3200" dirty="0"/>
          </a:p>
        </p:txBody>
      </p:sp>
      <p:sp>
        <p:nvSpPr>
          <p:cNvPr id="4" name="Right Arrow 3"/>
          <p:cNvSpPr/>
          <p:nvPr/>
        </p:nvSpPr>
        <p:spPr>
          <a:xfrm rot="602507">
            <a:off x="898175" y="3526845"/>
            <a:ext cx="3525466" cy="5693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416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09900" y="0"/>
            <a:ext cx="3124200" cy="1143000"/>
          </a:xfrm>
          <a:solidFill>
            <a:schemeClr val="bg1"/>
          </a:solidFill>
        </p:spPr>
        <p:txBody>
          <a:bodyPr/>
          <a:lstStyle/>
          <a:p>
            <a:r>
              <a:rPr lang="en-US" dirty="0">
                <a:solidFill>
                  <a:schemeClr val="accent2"/>
                </a:solidFill>
              </a:rPr>
              <a:t>DPD TEST KIT</a:t>
            </a:r>
          </a:p>
        </p:txBody>
      </p:sp>
      <p:sp>
        <p:nvSpPr>
          <p:cNvPr id="26627" name="Rectangle 3"/>
          <p:cNvSpPr>
            <a:spLocks noGrp="1" noChangeArrowheads="1"/>
          </p:cNvSpPr>
          <p:nvPr>
            <p:ph idx="1"/>
          </p:nvPr>
        </p:nvSpPr>
        <p:spPr>
          <a:xfrm>
            <a:off x="556802" y="990600"/>
            <a:ext cx="8426470" cy="4876800"/>
          </a:xfrm>
          <a:solidFill>
            <a:schemeClr val="bg1"/>
          </a:solidFill>
        </p:spPr>
        <p:txBody>
          <a:bodyPr/>
          <a:lstStyle/>
          <a:p>
            <a:pPr algn="ctr">
              <a:buFontTx/>
              <a:buNone/>
            </a:pPr>
            <a:r>
              <a:rPr lang="en-US" b="1" dirty="0">
                <a:solidFill>
                  <a:schemeClr val="accent2">
                    <a:lumMod val="75000"/>
                  </a:schemeClr>
                </a:solidFill>
                <a:latin typeface="Arial Black" panose="020B0A04020102020204" pitchFamily="34" charset="0"/>
              </a:rPr>
              <a:t>The most reliable piece of equipment for pool operators is</a:t>
            </a:r>
            <a:r>
              <a:rPr lang="en-US" dirty="0">
                <a:solidFill>
                  <a:schemeClr val="accent2">
                    <a:lumMod val="75000"/>
                  </a:schemeClr>
                </a:solidFill>
              </a:rPr>
              <a:t>  </a:t>
            </a:r>
          </a:p>
          <a:p>
            <a:pPr algn="ctr">
              <a:buFontTx/>
              <a:buNone/>
            </a:pPr>
            <a:r>
              <a:rPr lang="en-US" b="1" dirty="0">
                <a:solidFill>
                  <a:schemeClr val="accent2">
                    <a:lumMod val="75000"/>
                  </a:schemeClr>
                </a:solidFill>
                <a:latin typeface="Arial Rounded MT Bold" panose="020F0704030504030204" pitchFamily="34" charset="0"/>
              </a:rPr>
              <a:t>A DPD TEST KIT</a:t>
            </a:r>
          </a:p>
        </p:txBody>
      </p:sp>
      <p:pic>
        <p:nvPicPr>
          <p:cNvPr id="7" name="Picture 6" descr="K_2006cbl.PNG"/>
          <p:cNvPicPr>
            <a:picLocks noChangeAspect="1"/>
          </p:cNvPicPr>
          <p:nvPr/>
        </p:nvPicPr>
        <p:blipFill>
          <a:blip r:embed="rId3" cstate="print"/>
          <a:stretch>
            <a:fillRect/>
          </a:stretch>
        </p:blipFill>
        <p:spPr>
          <a:xfrm>
            <a:off x="5737047" y="2483625"/>
            <a:ext cx="2640890" cy="2788060"/>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29" y="2328138"/>
            <a:ext cx="3408343" cy="3408343"/>
          </a:xfrm>
          <a:prstGeom prst="rect">
            <a:avLst/>
          </a:prstGeom>
          <a:ln>
            <a:noFill/>
          </a:ln>
          <a:effectLst>
            <a:softEdge rad="112500"/>
          </a:effectLst>
        </p:spPr>
      </p:pic>
      <p:sp>
        <p:nvSpPr>
          <p:cNvPr id="3" name="TextBox 2"/>
          <p:cNvSpPr txBox="1"/>
          <p:nvPr/>
        </p:nvSpPr>
        <p:spPr>
          <a:xfrm>
            <a:off x="6019800" y="1665486"/>
            <a:ext cx="2052806" cy="646331"/>
          </a:xfrm>
          <a:prstGeom prst="rect">
            <a:avLst/>
          </a:prstGeom>
          <a:noFill/>
        </p:spPr>
        <p:txBody>
          <a:bodyPr wrap="none" rtlCol="0">
            <a:spAutoFit/>
          </a:bodyPr>
          <a:lstStyle/>
          <a:p>
            <a:pPr algn="ctr"/>
            <a:r>
              <a:rPr lang="en-US" b="1" dirty="0"/>
              <a:t>Taylor K 2006</a:t>
            </a:r>
          </a:p>
          <a:p>
            <a:pPr algn="ctr"/>
            <a:r>
              <a:rPr lang="en-US" b="1" dirty="0"/>
              <a:t>For Chlorine Pools</a:t>
            </a:r>
          </a:p>
        </p:txBody>
      </p:sp>
      <p:sp>
        <p:nvSpPr>
          <p:cNvPr id="4" name="TextBox 3"/>
          <p:cNvSpPr txBox="1"/>
          <p:nvPr/>
        </p:nvSpPr>
        <p:spPr>
          <a:xfrm>
            <a:off x="561129" y="1681807"/>
            <a:ext cx="2959144" cy="646331"/>
          </a:xfrm>
          <a:prstGeom prst="rect">
            <a:avLst/>
          </a:prstGeom>
          <a:noFill/>
        </p:spPr>
        <p:txBody>
          <a:bodyPr wrap="none" rtlCol="0">
            <a:spAutoFit/>
          </a:bodyPr>
          <a:lstStyle/>
          <a:p>
            <a:pPr algn="ctr"/>
            <a:r>
              <a:rPr lang="en-US" b="1" dirty="0"/>
              <a:t>Taylor K 2005</a:t>
            </a:r>
          </a:p>
          <a:p>
            <a:pPr algn="ctr"/>
            <a:r>
              <a:rPr lang="en-US" b="1" dirty="0"/>
              <a:t>For Bromine/Chlorine Pools</a:t>
            </a:r>
          </a:p>
        </p:txBody>
      </p:sp>
      <p:sp>
        <p:nvSpPr>
          <p:cNvPr id="5" name="TextBox 4"/>
          <p:cNvSpPr txBox="1"/>
          <p:nvPr/>
        </p:nvSpPr>
        <p:spPr>
          <a:xfrm>
            <a:off x="4179175" y="5443493"/>
            <a:ext cx="4187473" cy="1200329"/>
          </a:xfrm>
          <a:prstGeom prst="rect">
            <a:avLst/>
          </a:prstGeom>
          <a:noFill/>
          <a:ln w="57150">
            <a:solidFill>
              <a:schemeClr val="tx1"/>
            </a:solidFill>
          </a:ln>
        </p:spPr>
        <p:txBody>
          <a:bodyPr wrap="square" rtlCol="0">
            <a:spAutoFit/>
          </a:bodyPr>
          <a:lstStyle/>
          <a:p>
            <a:r>
              <a:rPr lang="en-US" dirty="0"/>
              <a:t>If using for Bromine Pools, you need to </a:t>
            </a:r>
          </a:p>
          <a:p>
            <a:r>
              <a:rPr lang="en-US" dirty="0"/>
              <a:t>Calculate 0.2 X drops and then X 2.25</a:t>
            </a:r>
          </a:p>
          <a:p>
            <a:r>
              <a:rPr lang="en-US" dirty="0"/>
              <a:t>For total Bromine…you don’t check for </a:t>
            </a:r>
          </a:p>
          <a:p>
            <a:r>
              <a:rPr lang="en-US" dirty="0"/>
              <a:t>Combined Chlorine with Bromine Pools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11247" y="3500205"/>
            <a:ext cx="8915400" cy="3205395"/>
          </a:xfrm>
          <a:solidFill>
            <a:schemeClr val="bg1"/>
          </a:solidFill>
        </p:spPr>
        <p:txBody>
          <a:bodyPr>
            <a:noAutofit/>
          </a:bodyPr>
          <a:lstStyle/>
          <a:p>
            <a:pPr>
              <a:lnSpc>
                <a:spcPct val="90000"/>
              </a:lnSpc>
            </a:pPr>
            <a:r>
              <a:rPr lang="en-US" sz="2400" dirty="0"/>
              <a:t>Present in diarrhea stools of infected people while they are sick AND for up to 2 weeks after diarrhea ceases</a:t>
            </a:r>
          </a:p>
          <a:p>
            <a:pPr>
              <a:lnSpc>
                <a:spcPct val="90000"/>
              </a:lnSpc>
            </a:pPr>
            <a:r>
              <a:rPr lang="en-US" sz="2400" b="1" dirty="0">
                <a:solidFill>
                  <a:srgbClr val="FF0000"/>
                </a:solidFill>
              </a:rPr>
              <a:t>Passed Fecal – oral route</a:t>
            </a:r>
          </a:p>
          <a:p>
            <a:pPr>
              <a:lnSpc>
                <a:spcPct val="90000"/>
              </a:lnSpc>
            </a:pPr>
            <a:r>
              <a:rPr lang="en-US" sz="2400" dirty="0"/>
              <a:t>Symptoms include diarrhea (often bloody), fever, and stomach cramps started 1 – 2 days after exposure</a:t>
            </a:r>
          </a:p>
          <a:p>
            <a:pPr>
              <a:lnSpc>
                <a:spcPct val="90000"/>
              </a:lnSpc>
            </a:pPr>
            <a:r>
              <a:rPr lang="en-US" sz="2400" dirty="0"/>
              <a:t>Lasts 5 – 7 days</a:t>
            </a:r>
          </a:p>
          <a:p>
            <a:pPr>
              <a:lnSpc>
                <a:spcPct val="90000"/>
              </a:lnSpc>
            </a:pPr>
            <a:r>
              <a:rPr lang="en-US" sz="2400" b="1" dirty="0">
                <a:solidFill>
                  <a:srgbClr val="FF0000"/>
                </a:solidFill>
              </a:rPr>
              <a:t>Quickly inactivated by disinfectants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0689"/>
            <a:ext cx="9118898" cy="3048002"/>
          </a:xfrm>
          <a:prstGeom prst="rect">
            <a:avLst/>
          </a:prstGeom>
          <a:ln>
            <a:noFill/>
          </a:ln>
          <a:effectLst>
            <a:softEdge rad="112500"/>
          </a:effectLst>
        </p:spPr>
      </p:pic>
      <p:sp>
        <p:nvSpPr>
          <p:cNvPr id="2" name="TextBox 1">
            <a:extLst>
              <a:ext uri="{FF2B5EF4-FFF2-40B4-BE49-F238E27FC236}">
                <a16:creationId xmlns:a16="http://schemas.microsoft.com/office/drawing/2014/main" id="{AE50967E-095D-F94E-AE76-C56261FA0173}"/>
              </a:ext>
            </a:extLst>
          </p:cNvPr>
          <p:cNvSpPr txBox="1"/>
          <p:nvPr/>
        </p:nvSpPr>
        <p:spPr>
          <a:xfrm>
            <a:off x="3287847" y="-11243"/>
            <a:ext cx="2362200" cy="707886"/>
          </a:xfrm>
          <a:prstGeom prst="rect">
            <a:avLst/>
          </a:prstGeom>
          <a:noFill/>
        </p:spPr>
        <p:txBody>
          <a:bodyPr wrap="square" rtlCol="0">
            <a:spAutoFit/>
          </a:bodyPr>
          <a:lstStyle/>
          <a:p>
            <a:r>
              <a:rPr lang="en-US" sz="4000" dirty="0">
                <a:solidFill>
                  <a:schemeClr val="accent2"/>
                </a:solidFill>
              </a:rPr>
              <a:t>Shigella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667000" y="648264"/>
            <a:ext cx="3124200" cy="762000"/>
          </a:xfrm>
          <a:solidFill>
            <a:schemeClr val="bg1"/>
          </a:solidFill>
        </p:spPr>
        <p:txBody>
          <a:bodyPr/>
          <a:lstStyle/>
          <a:p>
            <a:r>
              <a:rPr lang="en-US" dirty="0">
                <a:solidFill>
                  <a:schemeClr val="accent2"/>
                </a:solidFill>
              </a:rPr>
              <a:t>Water Testing</a:t>
            </a:r>
          </a:p>
        </p:txBody>
      </p:sp>
      <p:sp>
        <p:nvSpPr>
          <p:cNvPr id="29699" name="Rectangle 3"/>
          <p:cNvSpPr>
            <a:spLocks noGrp="1" noChangeArrowheads="1"/>
          </p:cNvSpPr>
          <p:nvPr>
            <p:ph idx="1"/>
          </p:nvPr>
        </p:nvSpPr>
        <p:spPr>
          <a:xfrm>
            <a:off x="609600" y="2133600"/>
            <a:ext cx="8229600" cy="3695136"/>
          </a:xfrm>
          <a:solidFill>
            <a:srgbClr val="000000"/>
          </a:solidFill>
        </p:spPr>
        <p:txBody>
          <a:bodyPr/>
          <a:lstStyle/>
          <a:p>
            <a:pPr>
              <a:buFontTx/>
              <a:buNone/>
            </a:pPr>
            <a:r>
              <a:rPr lang="en-US" b="1" dirty="0">
                <a:solidFill>
                  <a:srgbClr val="FFFF00"/>
                </a:solidFill>
              </a:rPr>
              <a:t>Keep kits and chemicals:</a:t>
            </a:r>
          </a:p>
          <a:p>
            <a:pPr>
              <a:buClr>
                <a:schemeClr val="accent2"/>
              </a:buClr>
              <a:buFont typeface="Wingdings" pitchFamily="2" charset="2"/>
              <a:buChar char="v"/>
            </a:pPr>
            <a:r>
              <a:rPr lang="en-US" b="1" dirty="0">
                <a:solidFill>
                  <a:srgbClr val="FFFF00"/>
                </a:solidFill>
              </a:rPr>
              <a:t>Protected</a:t>
            </a:r>
          </a:p>
          <a:p>
            <a:pPr>
              <a:buClr>
                <a:schemeClr val="accent2"/>
              </a:buClr>
              <a:buFont typeface="Wingdings" pitchFamily="2" charset="2"/>
              <a:buChar char="v"/>
            </a:pPr>
            <a:r>
              <a:rPr lang="en-US" b="1" dirty="0">
                <a:solidFill>
                  <a:srgbClr val="FFFF00"/>
                </a:solidFill>
              </a:rPr>
              <a:t>Out of direct sunlight</a:t>
            </a:r>
          </a:p>
          <a:p>
            <a:pPr>
              <a:buClr>
                <a:schemeClr val="accent2"/>
              </a:buClr>
              <a:buFont typeface="Wingdings" pitchFamily="2" charset="2"/>
              <a:buChar char="v"/>
            </a:pPr>
            <a:r>
              <a:rPr lang="en-US" b="1" dirty="0">
                <a:solidFill>
                  <a:srgbClr val="FFFF00"/>
                </a:solidFill>
              </a:rPr>
              <a:t>Out of high temperatures</a:t>
            </a:r>
          </a:p>
          <a:p>
            <a:pPr>
              <a:buClr>
                <a:schemeClr val="accent2"/>
              </a:buClr>
              <a:buFont typeface="Wingdings" pitchFamily="2" charset="2"/>
              <a:buChar char="v"/>
            </a:pPr>
            <a:r>
              <a:rPr lang="en-US" b="1" dirty="0">
                <a:solidFill>
                  <a:srgbClr val="FFFF00"/>
                </a:solidFill>
              </a:rPr>
              <a:t>Off of the floor</a:t>
            </a:r>
          </a:p>
          <a:p>
            <a:pPr>
              <a:buClr>
                <a:schemeClr val="accent2"/>
              </a:buClr>
              <a:buFont typeface="Wingdings" pitchFamily="2" charset="2"/>
              <a:buChar char="v"/>
            </a:pPr>
            <a:r>
              <a:rPr lang="en-US" b="1" dirty="0">
                <a:solidFill>
                  <a:srgbClr val="FFFF00"/>
                </a:solidFill>
              </a:rPr>
              <a:t>In a cabinet or on a pallet</a:t>
            </a:r>
          </a:p>
          <a:p>
            <a:pPr>
              <a:buClr>
                <a:schemeClr val="accent2"/>
              </a:buClr>
              <a:buFont typeface="Wingdings" pitchFamily="2" charset="2"/>
              <a:buChar char="v"/>
            </a:pPr>
            <a:r>
              <a:rPr lang="en-US" b="1" dirty="0">
                <a:solidFill>
                  <a:srgbClr val="FFFF00"/>
                </a:solidFill>
              </a:rPr>
              <a:t>Kits should be replaced yearly</a:t>
            </a:r>
          </a:p>
          <a:p>
            <a:pPr>
              <a:buClr>
                <a:schemeClr val="accent2"/>
              </a:buClr>
              <a:buFont typeface="Wingdings" pitchFamily="2" charset="2"/>
              <a:buChar char="v"/>
            </a:pPr>
            <a:endParaRPr lang="en-US" dirty="0"/>
          </a:p>
        </p:txBody>
      </p:sp>
      <p:pic>
        <p:nvPicPr>
          <p:cNvPr id="29700" name="Picture 4" descr="MCj04299350000[1]"/>
          <p:cNvPicPr>
            <a:picLocks noChangeAspect="1" noChangeArrowheads="1"/>
          </p:cNvPicPr>
          <p:nvPr/>
        </p:nvPicPr>
        <p:blipFill>
          <a:blip r:embed="rId3" cstate="print"/>
          <a:srcRect/>
          <a:stretch>
            <a:fillRect/>
          </a:stretch>
        </p:blipFill>
        <p:spPr bwMode="auto">
          <a:xfrm>
            <a:off x="5334000" y="2286000"/>
            <a:ext cx="3352800" cy="304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9339" y="468720"/>
            <a:ext cx="5863861" cy="1326321"/>
          </a:xfrm>
          <a:solidFill>
            <a:schemeClr val="bg1"/>
          </a:solidFill>
        </p:spPr>
        <p:txBody>
          <a:bodyPr/>
          <a:lstStyle/>
          <a:p>
            <a:r>
              <a:rPr lang="en-US" sz="6600" b="1" dirty="0"/>
              <a:t>      </a:t>
            </a:r>
            <a:r>
              <a:rPr lang="en-US" sz="6600" b="1" dirty="0">
                <a:solidFill>
                  <a:schemeClr val="accent2"/>
                </a:solidFill>
              </a:rPr>
              <a:t>Test Kits </a:t>
            </a:r>
          </a:p>
        </p:txBody>
      </p:sp>
      <p:sp>
        <p:nvSpPr>
          <p:cNvPr id="30723" name="Rectangle 3"/>
          <p:cNvSpPr>
            <a:spLocks noGrp="1" noChangeArrowheads="1"/>
          </p:cNvSpPr>
          <p:nvPr>
            <p:ph idx="1"/>
          </p:nvPr>
        </p:nvSpPr>
        <p:spPr>
          <a:xfrm>
            <a:off x="304800" y="2057400"/>
            <a:ext cx="8534400" cy="3962400"/>
          </a:xfrm>
          <a:solidFill>
            <a:schemeClr val="bg1"/>
          </a:solidFill>
        </p:spPr>
        <p:txBody>
          <a:bodyPr>
            <a:normAutofit/>
          </a:bodyPr>
          <a:lstStyle/>
          <a:p>
            <a:r>
              <a:rPr lang="en-US" sz="2800" dirty="0"/>
              <a:t>Do not interchange bottle caps on reagents</a:t>
            </a:r>
          </a:p>
          <a:p>
            <a:r>
              <a:rPr lang="en-US" sz="2800" dirty="0"/>
              <a:t>Replace reagents as necessary-exp. dates</a:t>
            </a:r>
          </a:p>
          <a:p>
            <a:r>
              <a:rPr lang="en-US" sz="2800" dirty="0"/>
              <a:t>Replace Cloudy comparators and/or sample tubes ….</a:t>
            </a:r>
          </a:p>
          <a:p>
            <a:pPr>
              <a:buFontTx/>
              <a:buNone/>
            </a:pPr>
            <a:r>
              <a:rPr lang="en-US" sz="2800" dirty="0">
                <a:solidFill>
                  <a:schemeClr val="accent2">
                    <a:lumMod val="75000"/>
                  </a:schemeClr>
                </a:solidFill>
              </a:rPr>
              <a:t>     All the above can lead to inaccurate readings!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3139" y="304800"/>
            <a:ext cx="6244861" cy="1326321"/>
          </a:xfrm>
          <a:solidFill>
            <a:schemeClr val="bg1"/>
          </a:solidFill>
        </p:spPr>
        <p:txBody>
          <a:bodyPr>
            <a:normAutofit/>
          </a:bodyPr>
          <a:lstStyle/>
          <a:p>
            <a:r>
              <a:rPr lang="en-US" sz="6000" b="1" dirty="0"/>
              <a:t>      </a:t>
            </a:r>
            <a:r>
              <a:rPr lang="en-US" sz="6000" b="1" dirty="0">
                <a:solidFill>
                  <a:schemeClr val="accent2"/>
                </a:solidFill>
              </a:rPr>
              <a:t>How to Test </a:t>
            </a:r>
          </a:p>
        </p:txBody>
      </p:sp>
      <p:sp>
        <p:nvSpPr>
          <p:cNvPr id="31747" name="Rectangle 3"/>
          <p:cNvSpPr>
            <a:spLocks noGrp="1" noChangeArrowheads="1"/>
          </p:cNvSpPr>
          <p:nvPr>
            <p:ph idx="1"/>
          </p:nvPr>
        </p:nvSpPr>
        <p:spPr>
          <a:xfrm>
            <a:off x="76200" y="1752600"/>
            <a:ext cx="8839200" cy="4495800"/>
          </a:xfrm>
          <a:solidFill>
            <a:schemeClr val="bg1"/>
          </a:solidFill>
        </p:spPr>
        <p:txBody>
          <a:bodyPr>
            <a:normAutofit/>
          </a:bodyPr>
          <a:lstStyle/>
          <a:p>
            <a:r>
              <a:rPr lang="en-US" sz="2400" dirty="0">
                <a:solidFill>
                  <a:schemeClr val="tx1"/>
                </a:solidFill>
              </a:rPr>
              <a:t>Take samples at elbow depth well away from return lines (about 18 inches below water surface)</a:t>
            </a:r>
          </a:p>
          <a:p>
            <a:r>
              <a:rPr lang="en-US" sz="2400" dirty="0"/>
              <a:t>Wipe the reagent tip with a clean, damp cloth or paper towel to eliminate static electricity which may interfere with drop size.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000500"/>
            <a:ext cx="3810000" cy="25431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349" y="457200"/>
            <a:ext cx="6096452" cy="1326321"/>
          </a:xfrm>
          <a:solidFill>
            <a:schemeClr val="bg1"/>
          </a:solidFill>
        </p:spPr>
        <p:txBody>
          <a:bodyPr/>
          <a:lstStyle/>
          <a:p>
            <a:r>
              <a:rPr lang="en-US" sz="5400" b="1" dirty="0"/>
              <a:t>     </a:t>
            </a:r>
            <a:r>
              <a:rPr lang="en-US" sz="5400" b="1" dirty="0">
                <a:solidFill>
                  <a:schemeClr val="accent2"/>
                </a:solidFill>
              </a:rPr>
              <a:t>How to Test</a:t>
            </a:r>
          </a:p>
        </p:txBody>
      </p:sp>
      <p:sp>
        <p:nvSpPr>
          <p:cNvPr id="32771" name="Rectangle 3"/>
          <p:cNvSpPr>
            <a:spLocks noGrp="1" noChangeArrowheads="1"/>
          </p:cNvSpPr>
          <p:nvPr>
            <p:ph idx="1"/>
          </p:nvPr>
        </p:nvSpPr>
        <p:spPr>
          <a:xfrm>
            <a:off x="685347" y="2209800"/>
            <a:ext cx="7765322" cy="3695136"/>
          </a:xfrm>
          <a:solidFill>
            <a:schemeClr val="bg1">
              <a:lumMod val="95000"/>
              <a:lumOff val="5000"/>
            </a:schemeClr>
          </a:solidFill>
        </p:spPr>
        <p:txBody>
          <a:bodyPr>
            <a:normAutofit/>
          </a:bodyPr>
          <a:lstStyle/>
          <a:p>
            <a:pPr>
              <a:lnSpc>
                <a:spcPct val="90000"/>
              </a:lnSpc>
            </a:pPr>
            <a:r>
              <a:rPr lang="en-US" sz="2800" dirty="0"/>
              <a:t>When adding titrant, gently swirl the sample tube to mix reagent completely into water.</a:t>
            </a:r>
          </a:p>
          <a:p>
            <a:pPr>
              <a:lnSpc>
                <a:spcPct val="90000"/>
              </a:lnSpc>
            </a:pPr>
            <a:r>
              <a:rPr lang="en-US" sz="2800" dirty="0"/>
              <a:t>If colorimetric test are used, hold comparator up to sunlight. </a:t>
            </a:r>
          </a:p>
          <a:p>
            <a:pPr>
              <a:lnSpc>
                <a:spcPct val="90000"/>
              </a:lnSpc>
            </a:pPr>
            <a:r>
              <a:rPr lang="en-US" sz="2800" dirty="0"/>
              <a:t>After the addition of any chemicals, wait one complete filter cycle before testing again.</a:t>
            </a:r>
          </a:p>
          <a:p>
            <a:pPr>
              <a:lnSpc>
                <a:spcPct val="90000"/>
              </a:lnSpc>
            </a:pPr>
            <a:endParaRPr lang="en-US" sz="28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22453" y="228600"/>
            <a:ext cx="7772400" cy="1143000"/>
          </a:xfrm>
          <a:solidFill>
            <a:schemeClr val="bg1"/>
          </a:solidFill>
        </p:spPr>
        <p:txBody>
          <a:bodyPr/>
          <a:lstStyle/>
          <a:p>
            <a:r>
              <a:rPr lang="en-US" sz="4800" b="1" dirty="0">
                <a:solidFill>
                  <a:schemeClr val="accent2"/>
                </a:solidFill>
              </a:rPr>
              <a:t>False Readings</a:t>
            </a:r>
          </a:p>
        </p:txBody>
      </p:sp>
      <p:sp>
        <p:nvSpPr>
          <p:cNvPr id="61443" name="Rectangle 3"/>
          <p:cNvSpPr>
            <a:spLocks noGrp="1" noChangeArrowheads="1"/>
          </p:cNvSpPr>
          <p:nvPr>
            <p:ph idx="1"/>
          </p:nvPr>
        </p:nvSpPr>
        <p:spPr>
          <a:xfrm>
            <a:off x="722453" y="1393785"/>
            <a:ext cx="7772399" cy="5029200"/>
          </a:xfrm>
          <a:solidFill>
            <a:schemeClr val="bg1"/>
          </a:solidFill>
        </p:spPr>
        <p:txBody>
          <a:bodyPr>
            <a:normAutofit fontScale="92500" lnSpcReduction="10000"/>
          </a:bodyPr>
          <a:lstStyle/>
          <a:p>
            <a:pPr>
              <a:buFont typeface="Wingdings" pitchFamily="2" charset="2"/>
              <a:buChar char="v"/>
            </a:pPr>
            <a:r>
              <a:rPr lang="en-US" sz="2000" dirty="0">
                <a:solidFill>
                  <a:schemeClr val="tx1"/>
                </a:solidFill>
              </a:rPr>
              <a:t>If  you observe a zero chlorine result, follow your test kit’s recommendations.  For example:</a:t>
            </a:r>
          </a:p>
          <a:p>
            <a:pPr lvl="1">
              <a:buFontTx/>
              <a:buChar char="•"/>
            </a:pPr>
            <a:r>
              <a:rPr lang="en-US" sz="2000" dirty="0">
                <a:solidFill>
                  <a:schemeClr val="tx1"/>
                </a:solidFill>
              </a:rPr>
              <a:t>If a temporary pink color appears, the sample has a </a:t>
            </a:r>
            <a:r>
              <a:rPr lang="en-US" sz="2000" b="1" dirty="0">
                <a:solidFill>
                  <a:schemeClr val="tx1"/>
                </a:solidFill>
              </a:rPr>
              <a:t>high chlorine content,</a:t>
            </a:r>
            <a:r>
              <a:rPr lang="en-US" sz="2000" dirty="0">
                <a:solidFill>
                  <a:schemeClr val="tx1"/>
                </a:solidFill>
              </a:rPr>
              <a:t> and dilution is necessary to achieve accurate results.</a:t>
            </a:r>
          </a:p>
          <a:p>
            <a:pPr>
              <a:buFont typeface="Wingdings" pitchFamily="2" charset="2"/>
              <a:buChar char="v"/>
            </a:pPr>
            <a:r>
              <a:rPr lang="en-US" sz="2000" dirty="0">
                <a:solidFill>
                  <a:schemeClr val="tx1"/>
                </a:solidFill>
              </a:rPr>
              <a:t>A false reading may be obtained with pH, when </a:t>
            </a:r>
            <a:r>
              <a:rPr lang="en-US" sz="2000" b="1" dirty="0">
                <a:solidFill>
                  <a:schemeClr val="tx1"/>
                </a:solidFill>
              </a:rPr>
              <a:t>high levels of chlorine or bromine</a:t>
            </a:r>
            <a:r>
              <a:rPr lang="en-US" sz="2000" dirty="0">
                <a:solidFill>
                  <a:schemeClr val="tx1"/>
                </a:solidFill>
              </a:rPr>
              <a:t> are in sample:</a:t>
            </a:r>
          </a:p>
          <a:p>
            <a:pPr lvl="1">
              <a:buFontTx/>
              <a:buChar char="•"/>
            </a:pPr>
            <a:r>
              <a:rPr lang="en-US" sz="2000" dirty="0">
                <a:solidFill>
                  <a:schemeClr val="tx1"/>
                </a:solidFill>
              </a:rPr>
              <a:t>If you observe a dark purple color follow the test kit’s recommendations:  You may have to add sodium thiosulfate to neutralize the chlorine.</a:t>
            </a:r>
          </a:p>
          <a:p>
            <a:pPr>
              <a:buFont typeface="Wingdings" pitchFamily="2" charset="2"/>
              <a:buChar char="v"/>
            </a:pPr>
            <a:r>
              <a:rPr lang="en-US" sz="2000" dirty="0">
                <a:solidFill>
                  <a:schemeClr val="tx1"/>
                </a:solidFill>
              </a:rPr>
              <a:t>The presence of </a:t>
            </a:r>
            <a:r>
              <a:rPr lang="en-US" sz="2000" b="1" dirty="0">
                <a:solidFill>
                  <a:schemeClr val="tx1"/>
                </a:solidFill>
              </a:rPr>
              <a:t>high levels of chlorine </a:t>
            </a:r>
            <a:r>
              <a:rPr lang="en-US" sz="2000" dirty="0">
                <a:solidFill>
                  <a:schemeClr val="tx1"/>
                </a:solidFill>
              </a:rPr>
              <a:t>will oxidize one of the two total alkalinity color indicator reagents in the sample.  If this occurs, follow the test kit’s recommendations:</a:t>
            </a:r>
          </a:p>
          <a:p>
            <a:pPr lvl="1">
              <a:buFontTx/>
              <a:buChar char="•"/>
            </a:pPr>
            <a:r>
              <a:rPr lang="en-US" sz="2000" dirty="0">
                <a:solidFill>
                  <a:schemeClr val="tx1"/>
                </a:solidFill>
              </a:rPr>
              <a:t>Usually involves repeating test with the addition of sodium thiosulfate</a:t>
            </a:r>
          </a:p>
          <a:p>
            <a:pPr>
              <a:buFont typeface="Wingdings" pitchFamily="2" charset="2"/>
              <a:buChar char="v"/>
            </a:pPr>
            <a:endParaRPr lang="en-US" sz="2000" dirty="0"/>
          </a:p>
          <a:p>
            <a:pPr lvl="2">
              <a:buFont typeface="Wingdings" pitchFamily="2" charset="2"/>
              <a:buChar char="v"/>
            </a:pPr>
            <a:endParaRPr lang="en-US"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377940" cy="1293028"/>
          </a:xfrm>
        </p:spPr>
        <p:txBody>
          <a:bodyPr/>
          <a:lstStyle/>
          <a:p>
            <a:pPr algn="ctr"/>
            <a:r>
              <a:rPr lang="en-US" b="1" dirty="0"/>
              <a:t>    </a:t>
            </a:r>
            <a:r>
              <a:rPr lang="en-US" b="1" dirty="0">
                <a:solidFill>
                  <a:schemeClr val="accent2"/>
                </a:solidFill>
              </a:rPr>
              <a:t>Documentation Needed onsite</a:t>
            </a:r>
          </a:p>
        </p:txBody>
      </p:sp>
      <p:sp>
        <p:nvSpPr>
          <p:cNvPr id="3" name="Content Placeholder 2"/>
          <p:cNvSpPr>
            <a:spLocks noGrp="1"/>
          </p:cNvSpPr>
          <p:nvPr>
            <p:ph sz="half" idx="1"/>
          </p:nvPr>
        </p:nvSpPr>
        <p:spPr>
          <a:xfrm>
            <a:off x="457199" y="2045777"/>
            <a:ext cx="8229601" cy="4525963"/>
          </a:xfrm>
        </p:spPr>
        <p:txBody>
          <a:bodyPr anchor="t" anchorCtr="0">
            <a:normAutofit/>
          </a:bodyPr>
          <a:lstStyle/>
          <a:p>
            <a:pPr algn="ctr">
              <a:lnSpc>
                <a:spcPct val="100000"/>
              </a:lnSpc>
              <a:buNone/>
            </a:pPr>
            <a:r>
              <a:rPr lang="en-US" sz="2800" b="1" u="sng" dirty="0">
                <a:solidFill>
                  <a:schemeClr val="accent2">
                    <a:lumMod val="75000"/>
                  </a:schemeClr>
                </a:solidFill>
              </a:rPr>
              <a:t>What’s being done currently?</a:t>
            </a:r>
          </a:p>
          <a:p>
            <a:pPr marL="15875" indent="0" algn="ctr">
              <a:lnSpc>
                <a:spcPct val="100000"/>
              </a:lnSpc>
              <a:buNone/>
            </a:pPr>
            <a:r>
              <a:rPr lang="en-US" sz="2800" b="1" dirty="0"/>
              <a:t>Water Testing Logs</a:t>
            </a:r>
          </a:p>
          <a:p>
            <a:pPr marL="15875" indent="0" algn="ctr">
              <a:lnSpc>
                <a:spcPct val="100000"/>
              </a:lnSpc>
              <a:buNone/>
            </a:pPr>
            <a:r>
              <a:rPr lang="en-US" sz="2800" b="1" dirty="0"/>
              <a:t>Equipment Manuals </a:t>
            </a:r>
          </a:p>
          <a:p>
            <a:pPr algn="ctr">
              <a:lnSpc>
                <a:spcPct val="100000"/>
              </a:lnSpc>
              <a:buNone/>
            </a:pPr>
            <a:r>
              <a:rPr lang="en-US" sz="2800" b="1" u="sng" dirty="0">
                <a:solidFill>
                  <a:schemeClr val="accent2">
                    <a:lumMod val="75000"/>
                  </a:schemeClr>
                </a:solidFill>
              </a:rPr>
              <a:t>What’s required?</a:t>
            </a:r>
          </a:p>
          <a:p>
            <a:pPr marL="14288" indent="0" algn="ctr">
              <a:lnSpc>
                <a:spcPct val="100000"/>
              </a:lnSpc>
              <a:buNone/>
            </a:pPr>
            <a:r>
              <a:rPr lang="en-US" sz="2800" b="1" dirty="0"/>
              <a:t>Test Logs</a:t>
            </a:r>
          </a:p>
          <a:p>
            <a:pPr marL="14288" indent="0" algn="ctr">
              <a:lnSpc>
                <a:spcPct val="100000"/>
              </a:lnSpc>
              <a:buNone/>
            </a:pPr>
            <a:r>
              <a:rPr lang="en-US" sz="2800" b="1" dirty="0"/>
              <a:t>Mechanical Equipment  Records</a:t>
            </a:r>
          </a:p>
          <a:p>
            <a:pPr marL="14288" indent="0" algn="ctr">
              <a:lnSpc>
                <a:spcPct val="100000"/>
              </a:lnSpc>
              <a:buNone/>
            </a:pPr>
            <a:r>
              <a:rPr lang="en-US" sz="2800" b="1" dirty="0"/>
              <a:t>Know the local Codes</a:t>
            </a:r>
          </a:p>
        </p:txBody>
      </p:sp>
    </p:spTree>
    <p:extLst>
      <p:ext uri="{BB962C8B-B14F-4D97-AF65-F5344CB8AC3E}">
        <p14:creationId xmlns:p14="http://schemas.microsoft.com/office/powerpoint/2010/main" val="4140263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219200"/>
            <a:ext cx="6858000" cy="4953000"/>
          </a:xfrm>
        </p:spPr>
        <p:txBody>
          <a:bodyPr anchor="t" anchorCtr="0">
            <a:normAutofit/>
          </a:bodyPr>
          <a:lstStyle/>
          <a:p>
            <a:pPr marL="15875" indent="0" algn="ctr">
              <a:lnSpc>
                <a:spcPct val="100000"/>
              </a:lnSpc>
              <a:spcBef>
                <a:spcPts val="1824"/>
              </a:spcBef>
              <a:buNone/>
            </a:pPr>
            <a:r>
              <a:rPr lang="en-US" sz="4800" b="1" u="sng" dirty="0">
                <a:solidFill>
                  <a:schemeClr val="accent2">
                    <a:lumMod val="75000"/>
                  </a:schemeClr>
                </a:solidFill>
                <a:latin typeface="Avenir Black Oblique"/>
                <a:cs typeface="Avenir Black Oblique"/>
              </a:rPr>
              <a:t>Water Testing Logs</a:t>
            </a:r>
          </a:p>
          <a:p>
            <a:pPr marL="15875" indent="0" algn="ctr">
              <a:lnSpc>
                <a:spcPct val="100000"/>
              </a:lnSpc>
              <a:spcBef>
                <a:spcPts val="1824"/>
              </a:spcBef>
              <a:buNone/>
            </a:pPr>
            <a:r>
              <a:rPr lang="en-US" sz="3000" b="1" u="sng" dirty="0">
                <a:solidFill>
                  <a:schemeClr val="tx1"/>
                </a:solidFill>
                <a:latin typeface="Avenir Black Oblique"/>
                <a:cs typeface="Avenir Black Oblique"/>
              </a:rPr>
              <a:t>Records of all testing of the pool and spa water shall be maintained at least 2 years and be available or made available upon request by the department or local regulatory authority. Records of testing can be kept on-site or off-site. If records are stored off-site they must be provided within 5 business days.</a:t>
            </a:r>
            <a:endParaRPr lang="en-US" sz="1400" dirty="0"/>
          </a:p>
        </p:txBody>
      </p:sp>
    </p:spTree>
    <p:extLst>
      <p:ext uri="{BB962C8B-B14F-4D97-AF65-F5344CB8AC3E}">
        <p14:creationId xmlns:p14="http://schemas.microsoft.com/office/powerpoint/2010/main" val="18093771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uge and Flow Rate Sheet.pdf"/>
          <p:cNvPicPr>
            <a:picLocks noChangeAspect="1"/>
          </p:cNvPicPr>
          <p:nvPr/>
        </p:nvPicPr>
        <p:blipFill rotWithShape="1">
          <a:blip r:embed="rId2" cstate="email">
            <a:extLst>
              <a:ext uri="{28A0092B-C50C-407E-A947-70E740481C1C}">
                <a14:useLocalDpi xmlns:a14="http://schemas.microsoft.com/office/drawing/2010/main" val="0"/>
              </a:ext>
            </a:extLst>
          </a:blip>
          <a:srcRect t="7257" b="5662"/>
          <a:stretch/>
        </p:blipFill>
        <p:spPr>
          <a:xfrm rot="431912">
            <a:off x="2465475" y="2135865"/>
            <a:ext cx="4722329" cy="3177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0" y="1021518"/>
            <a:ext cx="8343951" cy="830997"/>
          </a:xfrm>
          <a:prstGeom prst="rect">
            <a:avLst/>
          </a:prstGeom>
          <a:noFill/>
        </p:spPr>
        <p:txBody>
          <a:bodyPr wrap="none" rtlCol="0">
            <a:spAutoFit/>
          </a:bodyPr>
          <a:lstStyle/>
          <a:p>
            <a:r>
              <a:rPr lang="en-US" sz="4800" dirty="0"/>
              <a:t> </a:t>
            </a:r>
            <a:r>
              <a:rPr lang="en-US" sz="4000" dirty="0"/>
              <a:t>If possible, use waterproof  records</a:t>
            </a:r>
            <a:endParaRPr lang="en-US" sz="4800" dirty="0"/>
          </a:p>
        </p:txBody>
      </p:sp>
    </p:spTree>
    <p:extLst>
      <p:ext uri="{BB962C8B-B14F-4D97-AF65-F5344CB8AC3E}">
        <p14:creationId xmlns:p14="http://schemas.microsoft.com/office/powerpoint/2010/main" val="38916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0" y="76200"/>
            <a:ext cx="6248400" cy="6248400"/>
          </a:xfrm>
        </p:spPr>
      </p:pic>
    </p:spTree>
    <p:extLst>
      <p:ext uri="{BB962C8B-B14F-4D97-AF65-F5344CB8AC3E}">
        <p14:creationId xmlns:p14="http://schemas.microsoft.com/office/powerpoint/2010/main" val="9721713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otherperfectpoolnews.com/wp-content/uploads/2011/11/PoolShapes.jpg"/>
          <p:cNvPicPr>
            <a:picLocks noChangeAspect="1" noChangeArrowheads="1"/>
          </p:cNvPicPr>
          <p:nvPr/>
        </p:nvPicPr>
        <p:blipFill>
          <a:blip r:embed="rId2" cstate="print"/>
          <a:srcRect/>
          <a:stretch>
            <a:fillRect/>
          </a:stretch>
        </p:blipFill>
        <p:spPr bwMode="auto">
          <a:xfrm>
            <a:off x="457200" y="599420"/>
            <a:ext cx="8153400" cy="6115050"/>
          </a:xfrm>
          <a:prstGeom prst="rect">
            <a:avLst/>
          </a:prstGeom>
          <a:noFill/>
        </p:spPr>
      </p:pic>
      <p:sp>
        <p:nvSpPr>
          <p:cNvPr id="5" name="TextBox 4"/>
          <p:cNvSpPr txBox="1"/>
          <p:nvPr/>
        </p:nvSpPr>
        <p:spPr>
          <a:xfrm>
            <a:off x="457200" y="76200"/>
            <a:ext cx="8153400" cy="523220"/>
          </a:xfrm>
          <a:prstGeom prst="rect">
            <a:avLst/>
          </a:prstGeom>
          <a:solidFill>
            <a:srgbClr val="002060"/>
          </a:solidFill>
          <a:ln>
            <a:solidFill>
              <a:schemeClr val="tx1"/>
            </a:solidFill>
          </a:ln>
        </p:spPr>
        <p:txBody>
          <a:bodyPr wrap="square" rtlCol="0">
            <a:spAutoFit/>
          </a:bodyPr>
          <a:lstStyle/>
          <a:p>
            <a:r>
              <a:rPr lang="en-US" sz="2800" b="1" dirty="0">
                <a:solidFill>
                  <a:srgbClr val="FFFF00"/>
                </a:solidFill>
              </a:rPr>
              <a:t>       </a:t>
            </a:r>
            <a:r>
              <a:rPr lang="en-US" sz="2800" b="1" dirty="0">
                <a:solidFill>
                  <a:schemeClr val="accent2"/>
                </a:solidFill>
              </a:rPr>
              <a:t>FORMULAS  FOR DIFFERENT SHAPES</a:t>
            </a:r>
          </a:p>
        </p:txBody>
      </p:sp>
      <p:sp>
        <p:nvSpPr>
          <p:cNvPr id="2" name="TextBox 1"/>
          <p:cNvSpPr txBox="1"/>
          <p:nvPr/>
        </p:nvSpPr>
        <p:spPr>
          <a:xfrm>
            <a:off x="3200400" y="762000"/>
            <a:ext cx="3352800" cy="461665"/>
          </a:xfrm>
          <a:prstGeom prst="rect">
            <a:avLst/>
          </a:prstGeom>
          <a:solidFill>
            <a:schemeClr val="bg1"/>
          </a:solidFill>
        </p:spPr>
        <p:txBody>
          <a:bodyPr wrap="square" rtlCol="0">
            <a:spAutoFit/>
          </a:bodyPr>
          <a:lstStyle/>
          <a:p>
            <a:r>
              <a:rPr lang="en-US" sz="2400" dirty="0"/>
              <a:t>Different Area Shapes </a:t>
            </a:r>
          </a:p>
        </p:txBody>
      </p:sp>
    </p:spTree>
    <p:extLst>
      <p:ext uri="{BB962C8B-B14F-4D97-AF65-F5344CB8AC3E}">
        <p14:creationId xmlns:p14="http://schemas.microsoft.com/office/powerpoint/2010/main" val="14519166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20712</TotalTime>
  <Words>12087</Words>
  <Application>Microsoft Office PowerPoint</Application>
  <PresentationFormat>On-screen Show (4:3)</PresentationFormat>
  <Paragraphs>1035</Paragraphs>
  <Slides>162</Slides>
  <Notes>78</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162</vt:i4>
      </vt:variant>
    </vt:vector>
  </HeadingPairs>
  <TitlesOfParts>
    <vt:vector size="181" baseType="lpstr">
      <vt:lpstr>Adobe Caslon Pro</vt:lpstr>
      <vt:lpstr>Agency FB</vt:lpstr>
      <vt:lpstr>Aharoni</vt:lpstr>
      <vt:lpstr>Arial</vt:lpstr>
      <vt:lpstr>Arial Black</vt:lpstr>
      <vt:lpstr>Arial Rounded MT Bold</vt:lpstr>
      <vt:lpstr>Avenir Black Oblique</vt:lpstr>
      <vt:lpstr>Benguiat Frisky</vt:lpstr>
      <vt:lpstr>Bookman Old Style</vt:lpstr>
      <vt:lpstr>Calibri</vt:lpstr>
      <vt:lpstr>Goudy Old Style</vt:lpstr>
      <vt:lpstr>inherit</vt:lpstr>
      <vt:lpstr>Times New Roman</vt:lpstr>
      <vt:lpstr>Trebuchet MS</vt:lpstr>
      <vt:lpstr>Wingdings</vt:lpstr>
      <vt:lpstr>Wingdings 3</vt:lpstr>
      <vt:lpstr>Facet</vt:lpstr>
      <vt:lpstr>Image</vt:lpstr>
      <vt:lpstr>Photo Editor Photo</vt:lpstr>
      <vt:lpstr>POOL SCHOOL 2022</vt:lpstr>
      <vt:lpstr>Agenda</vt:lpstr>
      <vt:lpstr>Recreational Water Illnesses</vt:lpstr>
      <vt:lpstr>BIG    or  small… </vt:lpstr>
      <vt:lpstr>Recreational Water Illnesses</vt:lpstr>
      <vt:lpstr>Cryptosporidium</vt:lpstr>
      <vt:lpstr>PowerPoint Presentation</vt:lpstr>
      <vt:lpstr>PowerPoint Presentation</vt:lpstr>
      <vt:lpstr>PowerPoint Presentation</vt:lpstr>
      <vt:lpstr>    Pool Water Contaminants</vt:lpstr>
      <vt:lpstr>Other Illnesses</vt:lpstr>
      <vt:lpstr>Sources of Contamination</vt:lpstr>
      <vt:lpstr>PowerPoint Presentation</vt:lpstr>
      <vt:lpstr>Accidental Fecal Response (AFR)              (Follow CDC guidance)</vt:lpstr>
      <vt:lpstr>Accidental Fecal Response (AFR)</vt:lpstr>
      <vt:lpstr> Accidental Fecal Response (AFR)</vt:lpstr>
      <vt:lpstr>                  Blood &amp; Vomit</vt:lpstr>
      <vt:lpstr>Germ Inactivation Times (CT values)</vt:lpstr>
      <vt:lpstr>Germ Inactivation Times (CT value) for chlorinated water</vt:lpstr>
      <vt:lpstr>Crypto Inactivation Time for Diarrheal Accident</vt:lpstr>
      <vt:lpstr>Giardia Inactivation Time for Formed Stool Accident</vt:lpstr>
      <vt:lpstr>Prevention = Good Hygiene</vt:lpstr>
      <vt:lpstr>Tips for dealing with Contaminated Surfaces </vt:lpstr>
      <vt:lpstr>Encourage Parents to Make Babies wear Swimming Diapers</vt:lpstr>
      <vt:lpstr>Information</vt:lpstr>
      <vt:lpstr>PowerPoint Presentation</vt:lpstr>
      <vt:lpstr>Identify Your Pool</vt:lpstr>
      <vt:lpstr>PowerPoint Presentation</vt:lpstr>
      <vt:lpstr>PowerPoint Presentation</vt:lpstr>
      <vt:lpstr>Pool Operators Should Know:</vt:lpstr>
      <vt:lpstr>PowerPoint Presentation</vt:lpstr>
      <vt:lpstr>               Disinfection</vt:lpstr>
      <vt:lpstr>              Oxidation</vt:lpstr>
      <vt:lpstr>Common Areas of Contamination From Bathers:</vt:lpstr>
      <vt:lpstr>PowerPoint Presentation</vt:lpstr>
      <vt:lpstr>Water Quality/Chemistry</vt:lpstr>
      <vt:lpstr>    Water Quality/Chemistry                   (Pools)</vt:lpstr>
      <vt:lpstr>Water Quality/Chemistry                (Pools)</vt:lpstr>
      <vt:lpstr>    Water Quality/Chemistry                   (Spas)</vt:lpstr>
      <vt:lpstr>Water Quality/Chemistry                (Spas)</vt:lpstr>
      <vt:lpstr>      Water Quality/Chemistry</vt:lpstr>
      <vt:lpstr>Water Quality/Chemistry</vt:lpstr>
      <vt:lpstr>BPC Example</vt:lpstr>
      <vt:lpstr>Water Quality/Chemistry</vt:lpstr>
      <vt:lpstr>Water Quality/Chemistry</vt:lpstr>
      <vt:lpstr>Water Quality/Chemistry</vt:lpstr>
      <vt:lpstr>Water Quality/Chemistry</vt:lpstr>
      <vt:lpstr>        Water Quality/Chemistry</vt:lpstr>
      <vt:lpstr>Water Clarity</vt:lpstr>
      <vt:lpstr>PowerPoint Presentation</vt:lpstr>
      <vt:lpstr>Americans with Disabilities Act Was effective January  31, 2012</vt:lpstr>
      <vt:lpstr>SVRS – Safety Vacuum Release System APSS – Automatic Pump Shut-off System </vt:lpstr>
      <vt:lpstr>Safety Vacuum Release System (SVRS) and Automatic Pump Shut-off System (APSS) </vt:lpstr>
      <vt:lpstr>Safety Vacuum Release System (SVRS) and Automatic Pump Shut-off System (APSS) </vt:lpstr>
      <vt:lpstr>Suction Outlet</vt:lpstr>
      <vt:lpstr>Suction Outlet</vt:lpstr>
      <vt:lpstr>    Suction Outlet Covers must be “VGB” Compliant</vt:lpstr>
      <vt:lpstr>                            Examples of VGB Covers </vt:lpstr>
      <vt:lpstr>PowerPoint Presentation</vt:lpstr>
      <vt:lpstr>PowerPoint Presentation</vt:lpstr>
      <vt:lpstr>PowerPoint Presentation</vt:lpstr>
      <vt:lpstr>Emergency Summoning Device</vt:lpstr>
      <vt:lpstr>Emergency Summoning Device</vt:lpstr>
      <vt:lpstr>Life Pole</vt:lpstr>
      <vt:lpstr>What is wrong with this life pole ?</vt:lpstr>
      <vt:lpstr>Ring Buoy</vt:lpstr>
      <vt:lpstr>Dividing Line and “Toe Line”</vt:lpstr>
      <vt:lpstr>Is THIS A contrasting Color? </vt:lpstr>
      <vt:lpstr>Contrasting Tile Change </vt:lpstr>
      <vt:lpstr>FIRST AID KIT and BACKBOARD</vt:lpstr>
      <vt:lpstr>   Spa Emergency Shutoff</vt:lpstr>
      <vt:lpstr>Thermometer</vt:lpstr>
      <vt:lpstr>  LIGHTING</vt:lpstr>
      <vt:lpstr>PowerPoint Presentation</vt:lpstr>
      <vt:lpstr>Signage </vt:lpstr>
      <vt:lpstr>PowerPoint Presentation</vt:lpstr>
      <vt:lpstr>Depth Markings (All Pools and Spas)</vt:lpstr>
      <vt:lpstr>Bather Load Sign with Calculation Chart</vt:lpstr>
      <vt:lpstr>FENCES</vt:lpstr>
      <vt:lpstr>GATES</vt:lpstr>
      <vt:lpstr>Ladders</vt:lpstr>
      <vt:lpstr>Handrails</vt:lpstr>
      <vt:lpstr>Handrails</vt:lpstr>
      <vt:lpstr>Chemical Storage</vt:lpstr>
      <vt:lpstr>!!!WARNING!!!</vt:lpstr>
      <vt:lpstr>Safety Data Sheets (SDS)</vt:lpstr>
      <vt:lpstr>                 NO MANUAL FEEDING  The water that builds up in the skimmer can become  very acidic, forcing corrosive water back through the system. It is also a health hazard for people swimming in front of the skimmer, especially children.</vt:lpstr>
      <vt:lpstr>PowerPoint Presentation</vt:lpstr>
      <vt:lpstr>DPD TEST KIT</vt:lpstr>
      <vt:lpstr>Water Testing</vt:lpstr>
      <vt:lpstr>      Test Kits </vt:lpstr>
      <vt:lpstr>      How to Test </vt:lpstr>
      <vt:lpstr>     How to Test</vt:lpstr>
      <vt:lpstr>False Readings</vt:lpstr>
      <vt:lpstr>    Documentation Needed onsite</vt:lpstr>
      <vt:lpstr>PowerPoint Presentation</vt:lpstr>
      <vt:lpstr>PowerPoint Presentation</vt:lpstr>
      <vt:lpstr>PowerPoint Presentation</vt:lpstr>
      <vt:lpstr>PowerPoint Presentation</vt:lpstr>
      <vt:lpstr>Circulation Pool Sizing</vt:lpstr>
      <vt:lpstr>PowerPoint Presentation</vt:lpstr>
      <vt:lpstr>Circulation Turnover Rates</vt:lpstr>
      <vt:lpstr>Does this look installed CORRECTLY?</vt:lpstr>
      <vt:lpstr>Circulation Correct Installation of a Flowmeter</vt:lpstr>
      <vt:lpstr>Circulation Flowmeters &amp; Turnover rates</vt:lpstr>
      <vt:lpstr>Circulation When Flowmeter Readings are too Low</vt:lpstr>
      <vt:lpstr>Conditions Resulting in Possible Closure</vt:lpstr>
      <vt:lpstr>What to do at the end of the season……</vt:lpstr>
      <vt:lpstr>When to Backwash </vt:lpstr>
      <vt:lpstr>When to Backwash continued</vt:lpstr>
      <vt:lpstr>PowerPoint Presentation</vt:lpstr>
      <vt:lpstr>PowerPoint Presentation</vt:lpstr>
      <vt:lpstr>Sand Filter</vt:lpstr>
      <vt:lpstr>Channeling and mudball formation</vt:lpstr>
      <vt:lpstr>Cartridge Filter</vt:lpstr>
      <vt:lpstr>PowerPoint Presentation</vt:lpstr>
      <vt:lpstr>Diatomaceous Earth Filters</vt:lpstr>
      <vt:lpstr>       </vt:lpstr>
      <vt:lpstr>     Daily Maintenance     </vt:lpstr>
      <vt:lpstr>Year-Around Maintenance</vt:lpstr>
      <vt:lpstr>Staff Training</vt:lpstr>
      <vt:lpstr>What goes into a facility tour?</vt:lpstr>
      <vt:lpstr>Practical experience is important for:</vt:lpstr>
      <vt:lpstr>Number of Lawsuits Increasing &amp; Awards Soaring, why?</vt:lpstr>
      <vt:lpstr>Common Reasons for Aquatic Lawsuits</vt:lpstr>
      <vt:lpstr>To Reduce Liability Exposure</vt:lpstr>
      <vt:lpstr>PowerPoint Presentation</vt:lpstr>
      <vt:lpstr>Test review questions  2022</vt:lpstr>
      <vt:lpstr>1.What is the maximum level allowed for Combined Chlorine in a pool or spa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5: Class C pools and spas that have on-site staff primarily responsible for pool and spa operations, such as lifeguards, shall be tested for disinfectant levels and pH a minimum of 3 times a day. If a system is used to automatically control disinfectant and pH, testing for disinfectant level and pH shall be made once a day and a reading of the automatic control device shall also be made. Cyanuric acid levels shall be measured once per week.</vt:lpstr>
      <vt:lpstr>Answer 5: Class C pools and spas that do not have on-site staff primarily responsible for pool and spa operations, such as lifeguards, shall be tested for disinfectant levels and pH a minimum of one time a day. If a system is used to control disinfectant and pH electronically, and the system has the ability to transmit the mV level, or free chlorine level and pH to the trained and certified operator once a day, sanitizer level and pH shall be measured once a week using a test kit. A reading of the automatic control device shall also be recorded. Cyanuric acid levels shall also be measured once per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11:</vt:lpstr>
      <vt:lpstr>Question 12:  </vt:lpstr>
      <vt:lpstr>Answer 12:</vt:lpstr>
      <vt:lpstr>Question 13:</vt:lpstr>
      <vt:lpstr>Answer 13:</vt:lpstr>
      <vt:lpstr>Question 14: </vt:lpstr>
      <vt:lpstr>Answer 14:</vt:lpstr>
      <vt:lpstr>Question 15:</vt:lpstr>
      <vt:lpstr>Answer 15:</vt:lpstr>
      <vt:lpstr> </vt:lpstr>
      <vt:lpstr>PowerPoint Presentation</vt:lpstr>
    </vt:vector>
  </TitlesOfParts>
  <Company>Grayson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Recreational Water Illness (RWI)</dc:title>
  <dc:creator>Amanda Brogdon</dc:creator>
  <cp:lastModifiedBy>Russell Thomas</cp:lastModifiedBy>
  <cp:revision>335</cp:revision>
  <dcterms:created xsi:type="dcterms:W3CDTF">2008-05-06T20:44:24Z</dcterms:created>
  <dcterms:modified xsi:type="dcterms:W3CDTF">2022-05-09T21:10:02Z</dcterms:modified>
</cp:coreProperties>
</file>