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327" r:id="rId5"/>
    <p:sldId id="341" r:id="rId6"/>
    <p:sldId id="342" r:id="rId7"/>
    <p:sldId id="343" r:id="rId8"/>
    <p:sldId id="346" r:id="rId9"/>
    <p:sldId id="350" r:id="rId10"/>
    <p:sldId id="349" r:id="rId11"/>
    <p:sldId id="352" r:id="rId12"/>
    <p:sldId id="353" r:id="rId13"/>
    <p:sldId id="354" r:id="rId14"/>
    <p:sldId id="331" r:id="rId15"/>
    <p:sldId id="332" r:id="rId16"/>
    <p:sldId id="356" r:id="rId17"/>
    <p:sldId id="357" r:id="rId18"/>
    <p:sldId id="358" r:id="rId19"/>
    <p:sldId id="359" r:id="rId20"/>
    <p:sldId id="360" r:id="rId21"/>
    <p:sldId id="333" r:id="rId22"/>
    <p:sldId id="334" r:id="rId23"/>
    <p:sldId id="355" r:id="rId24"/>
    <p:sldId id="336" r:id="rId25"/>
    <p:sldId id="337" r:id="rId26"/>
    <p:sldId id="279" r:id="rId27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6699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F595FE-94A1-427B-A20E-824388012ACE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6F32F7-CC23-4132-805A-0230B3BD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6A529-E35F-46F7-9ECF-4BAB84F2B2C6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6016-F8E9-4B30-8E54-563F29B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D664-0511-4A64-904F-94E990ACCDD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1798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DF3B-CF9E-4BB8-BB58-75B0CE3DC87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543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F560-95F3-4A98-B10C-E6BC55CBC12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751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96EB-C8C7-4E63-9983-110E38CF38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136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2D9A-3F9F-4FE4-82EE-A10A97629C9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85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7F8D-8AE3-484A-A666-FEBF7352F38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878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9F58-381C-4B9E-A6EA-8718C46A2F5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20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7D95-064D-4482-AC2C-D022FCE2112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855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7699-D269-449C-AE99-8F52ECDA588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181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AB912-6990-478C-BDB5-445FA96EAAB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041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8C96-76FE-420B-8215-4BC7A776037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07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87C080-8C96-40EF-AD59-8F10FAD8BA2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3"/>
          <p:cNvSpPr>
            <a:spLocks noChangeArrowheads="1"/>
          </p:cNvSpPr>
          <p:nvPr/>
        </p:nvSpPr>
        <p:spPr bwMode="auto">
          <a:xfrm>
            <a:off x="323850" y="4724400"/>
            <a:ext cx="64087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n-US" sz="4400" b="1">
              <a:solidFill>
                <a:schemeClr val="bg1"/>
              </a:solidFill>
            </a:endParaRPr>
          </a:p>
        </p:txBody>
      </p:sp>
      <p:sp>
        <p:nvSpPr>
          <p:cNvPr id="3075" name="Rectangle 177"/>
          <p:cNvSpPr>
            <a:spLocks noChangeArrowheads="1"/>
          </p:cNvSpPr>
          <p:nvPr/>
        </p:nvSpPr>
        <p:spPr bwMode="auto">
          <a:xfrm>
            <a:off x="360363" y="5608638"/>
            <a:ext cx="53657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000" b="1" dirty="0" err="1">
                <a:solidFill>
                  <a:schemeClr val="bg1"/>
                </a:solidFill>
              </a:rPr>
              <a:t>July</a:t>
            </a:r>
            <a:r>
              <a:rPr lang="es-ES" altLang="en-US" sz="2000" b="1" dirty="0">
                <a:solidFill>
                  <a:schemeClr val="bg1"/>
                </a:solidFill>
              </a:rPr>
              <a:t> 8, 2019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23850" y="465455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2800" b="1" dirty="0">
                <a:solidFill>
                  <a:schemeClr val="bg1"/>
                </a:solidFill>
              </a:rPr>
              <a:t>NET Health Food Safety Round </a:t>
            </a:r>
            <a:r>
              <a:rPr lang="es-UY" altLang="en-US" sz="2800" b="1" dirty="0" err="1">
                <a:solidFill>
                  <a:schemeClr val="bg1"/>
                </a:solidFill>
              </a:rPr>
              <a:t>Table</a:t>
            </a:r>
            <a:r>
              <a:rPr lang="es-UY" altLang="en-US" sz="2800" b="1" dirty="0">
                <a:solidFill>
                  <a:schemeClr val="bg1"/>
                </a:solidFill>
              </a:rPr>
              <a:t> Meeting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3CC4A9-3F4B-421E-A534-CABF2A85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1"/>
          <a:stretch/>
        </p:blipFill>
        <p:spPr>
          <a:xfrm>
            <a:off x="899592" y="202648"/>
            <a:ext cx="6333348" cy="3226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90B0F-5761-49A9-BB12-4A0E75BB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17031"/>
            <a:ext cx="6390266" cy="29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0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ED7C-6FBE-4C77-AA51-B592788E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0307C-5787-4865-8A02-27C51F681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5" t="12444" r="59750" b="31557"/>
          <a:stretch/>
        </p:blipFill>
        <p:spPr>
          <a:xfrm>
            <a:off x="1619671" y="509753"/>
            <a:ext cx="5660921" cy="2911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39230-C9B9-4573-87F2-D1F42358D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5" t="25918" r="59703" b="13603"/>
          <a:stretch/>
        </p:blipFill>
        <p:spPr>
          <a:xfrm>
            <a:off x="1619672" y="3421086"/>
            <a:ext cx="5660920" cy="31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4C1E-46F8-4523-B142-7E2C3493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ED04DB-53B7-48C1-BA9A-DCA21E0D4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1" t="12575" r="59625" b="13337"/>
          <a:stretch/>
        </p:blipFill>
        <p:spPr>
          <a:xfrm>
            <a:off x="687902" y="548680"/>
            <a:ext cx="7768196" cy="55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C876-A880-41B0-BA9D-00B4506F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86</a:t>
            </a:r>
            <a:r>
              <a:rPr lang="en-US" baseline="30000" dirty="0"/>
              <a:t>th</a:t>
            </a:r>
            <a:r>
              <a:rPr lang="en-US" dirty="0"/>
              <a:t> Legislative Bills - Passed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A004-FA5A-4ECF-89A5-7FDD1413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/>
              <a:t>All bills are effective September 1, 2019</a:t>
            </a:r>
          </a:p>
          <a:p>
            <a:r>
              <a:rPr lang="en-US" dirty="0"/>
              <a:t>Bill Subject Matter</a:t>
            </a:r>
          </a:p>
          <a:p>
            <a:pPr lvl="1"/>
            <a:r>
              <a:rPr lang="en-US" sz="2400" dirty="0"/>
              <a:t>Cottage Food</a:t>
            </a:r>
          </a:p>
          <a:p>
            <a:pPr lvl="1"/>
            <a:r>
              <a:rPr lang="en-US" sz="2400" dirty="0"/>
              <a:t>Limitation of food regulation at farmers market and cottage food production operations</a:t>
            </a:r>
          </a:p>
          <a:p>
            <a:pPr lvl="1"/>
            <a:r>
              <a:rPr lang="en-US" sz="2400" dirty="0"/>
              <a:t>Child Lemonade Stands</a:t>
            </a:r>
          </a:p>
          <a:p>
            <a:pPr lvl="1"/>
            <a:r>
              <a:rPr lang="en-US" sz="2400" dirty="0"/>
              <a:t>Personal Use Exemption – Rabbit Meat</a:t>
            </a:r>
          </a:p>
          <a:p>
            <a:pPr lvl="1"/>
            <a:r>
              <a:rPr lang="en-US" sz="2400" dirty="0"/>
              <a:t>Information provided by local health jurisdiction</a:t>
            </a:r>
          </a:p>
          <a:p>
            <a:pPr lvl="1"/>
            <a:r>
              <a:rPr lang="en-US" sz="2400" dirty="0"/>
              <a:t>Amount of certain fees in county and Health District</a:t>
            </a:r>
          </a:p>
          <a:p>
            <a:pPr lvl="1"/>
            <a:r>
              <a:rPr lang="en-US" sz="2400" dirty="0"/>
              <a:t>Dogs in outdoor dining area of food establishments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2915-756C-4FCF-AADA-09412CE8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Cottage Food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8564-C710-41FE-86E3-0432D2BD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 572 – allows pickled vegetables, fermented products (department approval) &amp; canned goods</a:t>
            </a:r>
          </a:p>
        </p:txBody>
      </p:sp>
    </p:spTree>
    <p:extLst>
      <p:ext uri="{BB962C8B-B14F-4D97-AF65-F5344CB8AC3E}">
        <p14:creationId xmlns:p14="http://schemas.microsoft.com/office/powerpoint/2010/main" val="288956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17AB-4BD2-4B7C-A688-BE68ECD4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Farmer’s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4997D-6244-45F8-B808-F079B948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 1694 – no permit, fees or provisions for samples at FM’s by local government</a:t>
            </a:r>
          </a:p>
          <a:p>
            <a:r>
              <a:rPr lang="en-US" dirty="0"/>
              <a:t>HB 2107 – Reasonable response &lt;= 30 days from local jurisdiction to Farmers/food producers</a:t>
            </a:r>
          </a:p>
          <a:p>
            <a:r>
              <a:rPr lang="en-US" dirty="0"/>
              <a:t>SB 932 – Cap of $50 permit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3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CB78-24E2-45EA-8A4E-88BF33B1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Farmer’s Market – HB 1694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E192-1D40-4B3B-A70E-4AB1017A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permit, fees or provisions for samples at FM’s by local government</a:t>
            </a:r>
          </a:p>
          <a:p>
            <a:r>
              <a:rPr lang="en-US" sz="2400" dirty="0"/>
              <a:t>TX Health &amp; Safety Code 437.020 (a) </a:t>
            </a:r>
          </a:p>
          <a:p>
            <a:pPr lvl="1"/>
            <a:r>
              <a:rPr lang="en-US" sz="2000" dirty="0"/>
              <a:t>A product made from a product described by this subdivision by a farmer or other producer, </a:t>
            </a:r>
            <a:r>
              <a:rPr lang="en-US" sz="2000" u="sng" dirty="0"/>
              <a:t>including a cottage food production operation</a:t>
            </a:r>
            <a:r>
              <a:rPr lang="en-US" sz="2000" dirty="0"/>
              <a:t>, who grew or processed the product; or produce.</a:t>
            </a:r>
          </a:p>
          <a:p>
            <a:r>
              <a:rPr lang="en-US" sz="2400" dirty="0"/>
              <a:t>Health Department may not </a:t>
            </a:r>
          </a:p>
          <a:p>
            <a:pPr lvl="1"/>
            <a:r>
              <a:rPr lang="en-US" sz="2000" dirty="0"/>
              <a:t>Require permits to provide samples</a:t>
            </a:r>
          </a:p>
          <a:p>
            <a:pPr lvl="1"/>
            <a:r>
              <a:rPr lang="en-US" sz="2000" dirty="0"/>
              <a:t>Regulate the provision of samples of food</a:t>
            </a:r>
          </a:p>
          <a:p>
            <a:r>
              <a:rPr lang="en-US" sz="2400" dirty="0"/>
              <a:t>Health Department may</a:t>
            </a:r>
          </a:p>
          <a:p>
            <a:pPr lvl="1"/>
            <a:r>
              <a:rPr lang="en-US" sz="2000" dirty="0"/>
              <a:t>Perform inspection to enforce TX H&amp;S 437.020(a)</a:t>
            </a:r>
          </a:p>
          <a:p>
            <a:pPr lvl="1"/>
            <a:r>
              <a:rPr lang="en-US" sz="2000" dirty="0"/>
              <a:t>Permit food cooked at farmer’s market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76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BEC4-1B3E-46B5-9572-2CB589AF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1694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93A3-2EC8-409A-A3EB-A427B890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adopts a rule requiring a farmer’s market to pay a permit fee for:</a:t>
            </a:r>
          </a:p>
          <a:p>
            <a:pPr lvl="1"/>
            <a:r>
              <a:rPr lang="en-US" dirty="0"/>
              <a:t>Cooking demonstrations</a:t>
            </a:r>
          </a:p>
          <a:p>
            <a:pPr lvl="2"/>
            <a:r>
              <a:rPr lang="en-US" dirty="0"/>
              <a:t>Bona fide educational purpose</a:t>
            </a:r>
          </a:p>
          <a:p>
            <a:pPr lvl="1"/>
            <a:r>
              <a:rPr lang="en-US" dirty="0"/>
              <a:t>Providing samples of food</a:t>
            </a:r>
          </a:p>
        </p:txBody>
      </p:sp>
    </p:spTree>
    <p:extLst>
      <p:ext uri="{BB962C8B-B14F-4D97-AF65-F5344CB8AC3E}">
        <p14:creationId xmlns:p14="http://schemas.microsoft.com/office/powerpoint/2010/main" val="118620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D6BE-4182-40E0-9489-924CB243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Determination</a:t>
            </a:r>
            <a:br>
              <a:rPr lang="en-US" dirty="0"/>
            </a:br>
            <a:r>
              <a:rPr lang="en-US" dirty="0"/>
              <a:t>HB 2107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4040-81D9-4212-BDEC-9C599399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Subchapter H, Chapter 438 H&amp;S code </a:t>
            </a:r>
          </a:p>
          <a:p>
            <a:pPr lvl="1"/>
            <a:r>
              <a:rPr lang="en-US" dirty="0"/>
              <a:t>Included local health jurisdiction along with department</a:t>
            </a:r>
          </a:p>
          <a:p>
            <a:r>
              <a:rPr lang="en-US" dirty="0"/>
              <a:t>Limit of maximum of 30 days for written response after receipt of written request regarding applicability of regulation or requirement for compliance</a:t>
            </a:r>
          </a:p>
          <a:p>
            <a:r>
              <a:rPr lang="en-US" dirty="0"/>
              <a:t>Written “official” determination is valid until regulation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299124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7C2A-C42D-4F80-A760-156331E6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Farmer’s Market - SB 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758D-4D8D-4881-BDB8-430CC967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437, H&amp;S Code</a:t>
            </a:r>
          </a:p>
          <a:p>
            <a:pPr lvl="1"/>
            <a:r>
              <a:rPr lang="en-US" dirty="0"/>
              <a:t>Section 1, defines farmer’s market &amp;</a:t>
            </a:r>
          </a:p>
          <a:p>
            <a:pPr lvl="2"/>
            <a:r>
              <a:rPr lang="en-US" dirty="0"/>
              <a:t>Permits issued for</a:t>
            </a:r>
          </a:p>
          <a:p>
            <a:pPr lvl="3"/>
            <a:r>
              <a:rPr lang="en-US" dirty="0"/>
              <a:t>Farmer selling to consumers at F.M, Farm Stand &amp; Farm</a:t>
            </a:r>
          </a:p>
          <a:p>
            <a:pPr lvl="3"/>
            <a:r>
              <a:rPr lang="en-US" dirty="0"/>
              <a:t>Individual preparing food for sale at F.M.</a:t>
            </a:r>
          </a:p>
          <a:p>
            <a:pPr lvl="2"/>
            <a:r>
              <a:rPr lang="en-US" dirty="0"/>
              <a:t>Permits issued to the farmer or individual</a:t>
            </a:r>
          </a:p>
          <a:p>
            <a:pPr lvl="3"/>
            <a:r>
              <a:rPr lang="en-US" dirty="0"/>
              <a:t>Valid no less than 1 year</a:t>
            </a:r>
          </a:p>
          <a:p>
            <a:pPr lvl="3"/>
            <a:r>
              <a:rPr lang="en-US" dirty="0"/>
              <a:t>Cap fee at $100</a:t>
            </a:r>
          </a:p>
          <a:p>
            <a:pPr lvl="3"/>
            <a:r>
              <a:rPr lang="en-US" dirty="0"/>
              <a:t>Location: unrestricted at F.M.’s, Farm Stand &amp; Farm throughout jurisdiction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pPr marL="0" indent="0" eaLnBrk="1" hangingPunct="1"/>
            <a:br>
              <a:rPr lang="en-US" altLang="en-US" dirty="0"/>
            </a:br>
            <a:r>
              <a:rPr lang="en-US" altLang="en-US" dirty="0"/>
              <a:t>Thank you for your attendance!!  </a:t>
            </a:r>
            <a:br>
              <a:rPr lang="en-US" altLang="en-US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/>
              <a:t>With our coordinated effort to make food safety a priority, we can achieve our objective of making our community one of the healthiest communities in the State of Texas.  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633B-C0A1-4A4E-B74F-10C44061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932 -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F8C5-6782-401D-B754-20A41A6B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2, includes 437.0065</a:t>
            </a:r>
          </a:p>
          <a:p>
            <a:pPr lvl="1"/>
            <a:r>
              <a:rPr lang="en-US" dirty="0"/>
              <a:t>No regulation of samples</a:t>
            </a:r>
          </a:p>
          <a:p>
            <a:r>
              <a:rPr lang="en-US" dirty="0"/>
              <a:t>Section 3</a:t>
            </a:r>
          </a:p>
          <a:p>
            <a:pPr lvl="1"/>
            <a:r>
              <a:rPr lang="en-US" dirty="0"/>
              <a:t>Local health department may issue permit to a person who sells food at a farmer’s market subject to 437.0065</a:t>
            </a:r>
          </a:p>
          <a:p>
            <a:r>
              <a:rPr lang="en-US" dirty="0"/>
              <a:t>Section 4. Section 437.0201 (c) repealed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3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B71C-CF41-4C1A-AF34-2FD60351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Lemonade Stands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8BBB-3068-4E4A-A9A1-36ACCE8AA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 234 – prohibits local jurisdiction from prohibiting sale of non alcoholic beverages by children &lt; 18yrs on private property</a:t>
            </a:r>
          </a:p>
          <a:p>
            <a:pPr lvl="1"/>
            <a:r>
              <a:rPr lang="en-US" dirty="0"/>
              <a:t>No permits, fees, or license</a:t>
            </a:r>
          </a:p>
          <a:p>
            <a:pPr lvl="1"/>
            <a:r>
              <a:rPr lang="en-US" dirty="0"/>
              <a:t>All beverages that are non-alcohol &amp; Non TCS</a:t>
            </a:r>
          </a:p>
          <a:p>
            <a:pPr lvl="1"/>
            <a:r>
              <a:rPr lang="en-US" dirty="0"/>
              <a:t>Location: A stand on private property or in a public park</a:t>
            </a:r>
          </a:p>
          <a:p>
            <a:pPr lvl="1"/>
            <a:r>
              <a:rPr lang="en-US" dirty="0"/>
              <a:t>HOA or POA can’t prohibit or regulate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9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EF99-0849-4D5C-AFF1-424DD78C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Low-Volume Livestock Processing Establishments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C6BF-1E0E-4D77-9DC2-04D0BBC5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 410 – Exempts DSHS registration &amp; Sanitary OPs of fewer than 500 rabbits in one year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600" dirty="0"/>
              <a:t>Companion Bill that did not come pass legislature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SB 1341 – low volume – livestock processing establishment. &gt;1000 &amp; &lt; 20,000 per year by operator.  No additional state regulation &amp; can sell to consumers/restaurants</a:t>
            </a:r>
          </a:p>
        </p:txBody>
      </p:sp>
    </p:spTree>
    <p:extLst>
      <p:ext uri="{BB962C8B-B14F-4D97-AF65-F5344CB8AC3E}">
        <p14:creationId xmlns:p14="http://schemas.microsoft.com/office/powerpoint/2010/main" val="377341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5A6E-2064-4867-815F-84C5EDEE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Low-Volume Livestock Processing Establishments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75093-E0C2-4E85-B74A-8731147C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Rabbits.  Yearly limits</a:t>
            </a:r>
          </a:p>
          <a:p>
            <a:pPr lvl="1"/>
            <a:r>
              <a:rPr lang="en-US" dirty="0"/>
              <a:t>&lt; 500  </a:t>
            </a:r>
          </a:p>
          <a:p>
            <a:pPr lvl="2"/>
            <a:r>
              <a:rPr lang="en-US" dirty="0"/>
              <a:t>Exempt from Federal Inspection &amp; Registration</a:t>
            </a:r>
          </a:p>
          <a:p>
            <a:pPr lvl="2"/>
            <a:r>
              <a:rPr lang="en-US" dirty="0"/>
              <a:t>No Required Standard Operation Procedures Plan</a:t>
            </a:r>
          </a:p>
          <a:p>
            <a:pPr lvl="1"/>
            <a:r>
              <a:rPr lang="en-US" dirty="0"/>
              <a:t>&lt; 10,000 rabbits</a:t>
            </a:r>
          </a:p>
          <a:p>
            <a:r>
              <a:rPr lang="en-US" dirty="0"/>
              <a:t>Poultry.</a:t>
            </a:r>
          </a:p>
          <a:p>
            <a:pPr lvl="1"/>
            <a:r>
              <a:rPr lang="en-US" dirty="0"/>
              <a:t>&gt;1000 but fewer than 10,000 poultry</a:t>
            </a:r>
          </a:p>
          <a:p>
            <a:pPr lvl="1"/>
            <a:r>
              <a:rPr lang="en-US" dirty="0"/>
              <a:t>Not subject to additional state regulation</a:t>
            </a:r>
          </a:p>
          <a:p>
            <a:pPr lvl="1"/>
            <a:r>
              <a:rPr lang="en-US" dirty="0"/>
              <a:t>May sell directly to Consumers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348C-3F70-4D06-B503-83480C91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Establishments/Permits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0D08-1A68-4C31-B819-5AF9D03AB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 476 – Pets on Patio. Companion to HB 1801 – no local rule more stringent than this. </a:t>
            </a:r>
          </a:p>
          <a:p>
            <a:pPr lvl="1"/>
            <a:r>
              <a:rPr lang="en-US" dirty="0"/>
              <a:t>A food service establishment may permit a </a:t>
            </a:r>
            <a:r>
              <a:rPr lang="en-US" dirty="0" err="1"/>
              <a:t>sustomer</a:t>
            </a:r>
            <a:r>
              <a:rPr lang="en-US" dirty="0"/>
              <a:t> to be accompanied by a dog in an outdoor dining area if:</a:t>
            </a:r>
          </a:p>
          <a:p>
            <a:pPr lvl="2"/>
            <a:r>
              <a:rPr lang="en-US" sz="2000" dirty="0"/>
              <a:t>Posts sign visible stating dogs are permitted</a:t>
            </a:r>
          </a:p>
          <a:p>
            <a:pPr lvl="2"/>
            <a:r>
              <a:rPr lang="en-US" sz="2000" dirty="0"/>
              <a:t>Access to area directly from exterior</a:t>
            </a:r>
          </a:p>
          <a:p>
            <a:pPr lvl="2"/>
            <a:r>
              <a:rPr lang="en-US" sz="2000" dirty="0"/>
              <a:t>Dog does not enter establishment</a:t>
            </a:r>
          </a:p>
          <a:p>
            <a:pPr lvl="2"/>
            <a:r>
              <a:rPr lang="en-US" sz="2000" dirty="0"/>
              <a:t>Kept on leash and in control, no sitting on seat, table </a:t>
            </a:r>
          </a:p>
          <a:p>
            <a:pPr lvl="2"/>
            <a:r>
              <a:rPr lang="en-US" sz="2000" dirty="0"/>
              <a:t>No food is prepared and no open food other than food that is being served to customer</a:t>
            </a:r>
          </a:p>
        </p:txBody>
      </p:sp>
    </p:spTree>
    <p:extLst>
      <p:ext uri="{BB962C8B-B14F-4D97-AF65-F5344CB8AC3E}">
        <p14:creationId xmlns:p14="http://schemas.microsoft.com/office/powerpoint/2010/main" val="20960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529-345F-4C9B-8876-4CEB7951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Establishments/Permits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A8D7-5A47-4AD0-9BC8-AADF51D6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 2755 – removes cap on permit fees for public health districts</a:t>
            </a:r>
          </a:p>
          <a:p>
            <a:pPr lvl="1"/>
            <a:r>
              <a:rPr lang="en-US" dirty="0"/>
              <a:t>Removes restriction of fee cap to recover cost of services.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 8, 2019   Tuesday -  2:30PM   </a:t>
            </a:r>
          </a:p>
          <a:p>
            <a:pPr marL="0" indent="0">
              <a:buNone/>
              <a:defRPr/>
            </a:pPr>
            <a:r>
              <a:rPr lang="en-US" dirty="0"/>
              <a:t>   Tyler Chamber of Commerce - </a:t>
            </a:r>
            <a:r>
              <a:rPr lang="en-US" dirty="0" err="1"/>
              <a:t>Genecov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Topics For Discussion Today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Discussion of Any Food Safety Concerns Experienced in Past Quarter (15 Min.)</a:t>
            </a:r>
          </a:p>
          <a:p>
            <a:pPr eaLnBrk="1" hangingPunct="1"/>
            <a:r>
              <a:rPr lang="en-US" altLang="en-US" sz="2000" dirty="0"/>
              <a:t>Food Truck Risk Factors and Public Health Intervention Violation in Suffolk County NY(15 min)</a:t>
            </a:r>
          </a:p>
          <a:p>
            <a:pPr eaLnBrk="1" hangingPunct="1"/>
            <a:r>
              <a:rPr lang="en-US" altLang="en-US" sz="2000" dirty="0"/>
              <a:t>Topics of interest effecting each area (60 Min)</a:t>
            </a:r>
          </a:p>
          <a:p>
            <a:pPr lvl="1" eaLnBrk="1" hangingPunct="1"/>
            <a:r>
              <a:rPr lang="en-US" altLang="en-US" sz="1600" dirty="0"/>
              <a:t>State Legislative Activities</a:t>
            </a:r>
          </a:p>
          <a:p>
            <a:pPr lvl="2" eaLnBrk="1" hangingPunct="1"/>
            <a:r>
              <a:rPr lang="en-US" altLang="en-US" sz="1200" dirty="0"/>
              <a:t>HB 234</a:t>
            </a:r>
          </a:p>
          <a:p>
            <a:pPr lvl="2" eaLnBrk="1" hangingPunct="1"/>
            <a:r>
              <a:rPr lang="en-US" altLang="en-US" sz="1200" dirty="0"/>
              <a:t>HB 410</a:t>
            </a:r>
          </a:p>
          <a:p>
            <a:pPr lvl="2" eaLnBrk="1" hangingPunct="1"/>
            <a:r>
              <a:rPr lang="en-US" altLang="en-US" sz="1200" dirty="0"/>
              <a:t>HB 1694</a:t>
            </a:r>
          </a:p>
          <a:p>
            <a:pPr lvl="2" eaLnBrk="1" hangingPunct="1"/>
            <a:r>
              <a:rPr lang="en-US" altLang="en-US" sz="1200" dirty="0"/>
              <a:t>HB 2107</a:t>
            </a:r>
          </a:p>
          <a:p>
            <a:pPr lvl="2" eaLnBrk="1" hangingPunct="1"/>
            <a:r>
              <a:rPr lang="en-US" altLang="en-US" sz="1200" dirty="0"/>
              <a:t>HB 2755</a:t>
            </a:r>
          </a:p>
          <a:p>
            <a:pPr lvl="2" eaLnBrk="1" hangingPunct="1"/>
            <a:r>
              <a:rPr lang="en-US" altLang="en-US" sz="1200" dirty="0"/>
              <a:t>SB 476</a:t>
            </a:r>
          </a:p>
          <a:p>
            <a:pPr lvl="2" eaLnBrk="1" hangingPunct="1"/>
            <a:r>
              <a:rPr lang="en-US" altLang="en-US" sz="1200" dirty="0"/>
              <a:t>SB 572</a:t>
            </a:r>
          </a:p>
          <a:p>
            <a:pPr lvl="2" eaLnBrk="1" hangingPunct="1"/>
            <a:r>
              <a:rPr lang="en-US" altLang="en-US" sz="1200" dirty="0"/>
              <a:t>SB 932</a:t>
            </a:r>
          </a:p>
          <a:p>
            <a:pPr eaLnBrk="1" hangingPunct="1"/>
            <a:r>
              <a:rPr lang="en-US" altLang="en-US" sz="2000" dirty="0"/>
              <a:t>Q&amp;A (30 min)</a:t>
            </a:r>
          </a:p>
          <a:p>
            <a:pPr marL="457200" lvl="1" indent="0" eaLnBrk="1" hangingPunct="1"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A516-1D8F-4566-8BAD-E592D5D7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Food Safety Threats?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CA3-80E1-43CC-9478-74354B522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going on in your area that you see as a food safety risk to our public?</a:t>
            </a:r>
          </a:p>
          <a:p>
            <a:r>
              <a:rPr lang="en-US" dirty="0"/>
              <a:t>Topics for consideration at next meeting?</a:t>
            </a:r>
          </a:p>
        </p:txBody>
      </p:sp>
    </p:spTree>
    <p:extLst>
      <p:ext uri="{BB962C8B-B14F-4D97-AF65-F5344CB8AC3E}">
        <p14:creationId xmlns:p14="http://schemas.microsoft.com/office/powerpoint/2010/main" val="34566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F904-C88D-40C8-884D-BC52B1C9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AFDO.org  </a:t>
            </a:r>
            <a:br>
              <a:rPr lang="en-US" dirty="0"/>
            </a:br>
            <a:r>
              <a:rPr lang="en-US" sz="3200" dirty="0"/>
              <a:t>Association of Food and Drug Officials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863CE9-E271-47CB-93BC-EC04EBB3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75" t="11370" r="68375" b="34537"/>
          <a:stretch/>
        </p:blipFill>
        <p:spPr>
          <a:xfrm>
            <a:off x="2123728" y="1301812"/>
            <a:ext cx="5040560" cy="53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F473-9EB1-42F8-B155-C6FC2D36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1143000"/>
          </a:xfrm>
        </p:spPr>
        <p:txBody>
          <a:bodyPr/>
          <a:lstStyle/>
          <a:p>
            <a:r>
              <a:rPr lang="en-US" sz="2800" dirty="0"/>
              <a:t>Food Truck Risk Factors &amp; Public Health Intervention Violations in Suffolk County, New York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59DBE2-EB92-41CD-9141-29A49DF7F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1" t="12575" r="59625" b="13047"/>
          <a:stretch/>
        </p:blipFill>
        <p:spPr>
          <a:xfrm>
            <a:off x="260883" y="1360820"/>
            <a:ext cx="3073261" cy="2226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8102F-FDC6-4D07-AA72-9787AD4D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68"/>
          <a:stretch/>
        </p:blipFill>
        <p:spPr>
          <a:xfrm>
            <a:off x="260884" y="3587606"/>
            <a:ext cx="3073260" cy="201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660825-B124-44D3-BBF5-1113B76D7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623"/>
          <a:stretch/>
        </p:blipFill>
        <p:spPr>
          <a:xfrm>
            <a:off x="3779912" y="1360820"/>
            <a:ext cx="3456384" cy="1852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0F87C-9883-4789-8C3B-FF79270DFB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89"/>
          <a:stretch/>
        </p:blipFill>
        <p:spPr>
          <a:xfrm>
            <a:off x="3778086" y="3429001"/>
            <a:ext cx="345638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DCD28-73B8-4427-B5A5-32951306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775"/>
            <a:ext cx="3744416" cy="2892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5F302-FB7A-4447-85FC-F257B831F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545" t="14031" r="-1133" b="22616"/>
          <a:stretch/>
        </p:blipFill>
        <p:spPr>
          <a:xfrm>
            <a:off x="5340181" y="980728"/>
            <a:ext cx="3505890" cy="1589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1B723-CC83-4153-8109-42C1A62D9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109" t="15749" r="3374" b="33856"/>
          <a:stretch/>
        </p:blipFill>
        <p:spPr>
          <a:xfrm>
            <a:off x="5340181" y="2852936"/>
            <a:ext cx="3505890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EA7B2-F71E-467D-8807-9F46ED8F7E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111" t="16505" r="-5556" b="31818"/>
          <a:stretch/>
        </p:blipFill>
        <p:spPr>
          <a:xfrm>
            <a:off x="5056452" y="4653136"/>
            <a:ext cx="4022150" cy="1436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8493D-E4CC-4866-A048-23849354F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996952"/>
            <a:ext cx="4834671" cy="36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4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604036-9ED5-496A-BCC2-E55EF05C0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204864"/>
            <a:ext cx="7243021" cy="4366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6BA22-27A3-4AB1-9B03-4842EFD02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28" b="30251"/>
          <a:stretch/>
        </p:blipFill>
        <p:spPr>
          <a:xfrm>
            <a:off x="251519" y="276566"/>
            <a:ext cx="4262525" cy="16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1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283B-13F3-4D0A-9273-F7B8C51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5E484-CE62-4322-BB95-7B831CAD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90180"/>
            <a:ext cx="7369855" cy="56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437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17709</TotalTime>
  <Words>884</Words>
  <Application>Microsoft Office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Diseño predeterminado</vt:lpstr>
      <vt:lpstr>PowerPoint Presentation</vt:lpstr>
      <vt:lpstr> Thank you for your attendance!!   </vt:lpstr>
      <vt:lpstr>Topics For Discussion Today</vt:lpstr>
      <vt:lpstr>Local Food Safety Threats?</vt:lpstr>
      <vt:lpstr>AFDO.org   Association of Food and Drug Officials </vt:lpstr>
      <vt:lpstr>Food Truck Risk Factors &amp; Public Health Intervention Violations in Suffolk County, New 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86th Legislative Bills - Passed</vt:lpstr>
      <vt:lpstr>Cottage Food Production</vt:lpstr>
      <vt:lpstr>Farmer’s Market</vt:lpstr>
      <vt:lpstr>Farmer’s Market – HB 1694</vt:lpstr>
      <vt:lpstr>HB 1694 continued</vt:lpstr>
      <vt:lpstr>Request For Determination HB 2107</vt:lpstr>
      <vt:lpstr>Farmer’s Market - SB 932</vt:lpstr>
      <vt:lpstr>SB 932 - continued</vt:lpstr>
      <vt:lpstr>Lemonade Stands</vt:lpstr>
      <vt:lpstr>Low-Volume Livestock Processing Establishments</vt:lpstr>
      <vt:lpstr>Low-Volume Livestock Processing Establishments</vt:lpstr>
      <vt:lpstr>Food Establishments/Permits</vt:lpstr>
      <vt:lpstr>Food Establishments/Permits</vt:lpstr>
      <vt:lpstr>Next Meeting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Ginger Points</cp:lastModifiedBy>
  <cp:revision>892</cp:revision>
  <cp:lastPrinted>2019-07-08T17:49:38Z</cp:lastPrinted>
  <dcterms:created xsi:type="dcterms:W3CDTF">2010-05-23T14:28:12Z</dcterms:created>
  <dcterms:modified xsi:type="dcterms:W3CDTF">2019-07-08T19:20:43Z</dcterms:modified>
</cp:coreProperties>
</file>